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3" r:id="rId3"/>
    <p:sldId id="280" r:id="rId4"/>
    <p:sldId id="264" r:id="rId5"/>
    <p:sldId id="265" r:id="rId6"/>
    <p:sldId id="291" r:id="rId7"/>
    <p:sldId id="290" r:id="rId8"/>
    <p:sldId id="282" r:id="rId9"/>
    <p:sldId id="281" r:id="rId10"/>
    <p:sldId id="284" r:id="rId11"/>
    <p:sldId id="286" r:id="rId12"/>
    <p:sldId id="287" r:id="rId13"/>
    <p:sldId id="269" r:id="rId14"/>
    <p:sldId id="28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93" r:id="rId23"/>
    <p:sldId id="292" r:id="rId24"/>
    <p:sldId id="294" r:id="rId25"/>
    <p:sldId id="295" r:id="rId26"/>
    <p:sldId id="296" r:id="rId27"/>
    <p:sldId id="278" r:id="rId28"/>
    <p:sldId id="283" r:id="rId29"/>
    <p:sldId id="279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62A6CF5-EA25-4CA8-9E7A-C427ABAFD6FA}">
          <p14:sldIdLst>
            <p14:sldId id="259"/>
            <p14:sldId id="263"/>
            <p14:sldId id="280"/>
            <p14:sldId id="264"/>
            <p14:sldId id="265"/>
            <p14:sldId id="291"/>
            <p14:sldId id="290"/>
            <p14:sldId id="282"/>
            <p14:sldId id="281"/>
            <p14:sldId id="284"/>
            <p14:sldId id="286"/>
            <p14:sldId id="287"/>
            <p14:sldId id="269"/>
            <p14:sldId id="288"/>
            <p14:sldId id="271"/>
            <p14:sldId id="272"/>
            <p14:sldId id="273"/>
            <p14:sldId id="274"/>
            <p14:sldId id="275"/>
            <p14:sldId id="276"/>
            <p14:sldId id="277"/>
            <p14:sldId id="293"/>
            <p14:sldId id="292"/>
            <p14:sldId id="294"/>
            <p14:sldId id="295"/>
            <p14:sldId id="296"/>
            <p14:sldId id="278"/>
            <p14:sldId id="283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646464"/>
    <a:srgbClr val="676C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E57352-0883-4FF9-8550-2D706A642A08}" v="4607" dt="2023-02-09T13:04:56.198"/>
    <p1510:client id="{564090CC-E986-4207-86CD-FE05AD9F2E15}" v="48" dt="2023-02-08T02:55:05.094"/>
    <p1510:client id="{7728F6B4-EA6C-4E82-B0D6-EBEBE3A88A99}" v="1251" dt="2023-02-10T12:43:01.148"/>
    <p1510:client id="{EAFD6FD8-6FC3-4D08-A311-3D2C846F3C77}" v="1" dt="2023-02-08T11:20:03.157"/>
    <p1510:client id="{F623AD25-78FF-4485-9282-94A41E68755D}" v="1482" dt="2023-02-13T02:31:32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8;p4">
            <a:extLst>
              <a:ext uri="{FF2B5EF4-FFF2-40B4-BE49-F238E27FC236}">
                <a16:creationId xmlns:a16="http://schemas.microsoft.com/office/drawing/2014/main" id="{86CA73C1-6BCD-4965-9662-C2179C7B71D2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25" y="1116550"/>
            <a:ext cx="3399425" cy="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;p4">
            <a:extLst>
              <a:ext uri="{FF2B5EF4-FFF2-40B4-BE49-F238E27FC236}">
                <a16:creationId xmlns:a16="http://schemas.microsoft.com/office/drawing/2014/main" id="{83EDAFA3-ADC9-46E6-B1F6-83DC04F9E169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2664" t="43729" r="22390" b="39402"/>
          <a:stretch/>
        </p:blipFill>
        <p:spPr>
          <a:xfrm>
            <a:off x="1229725" y="1034067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999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02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171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847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1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9;p20">
            <a:extLst>
              <a:ext uri="{FF2B5EF4-FFF2-40B4-BE49-F238E27FC236}">
                <a16:creationId xmlns:a16="http://schemas.microsoft.com/office/drawing/2014/main" id="{A2EC5620-2DCA-4EE8-BC94-F55C0AD8FE73}"/>
              </a:ext>
            </a:extLst>
          </p:cNvPr>
          <p:cNvSpPr/>
          <p:nvPr userDrawn="1"/>
        </p:nvSpPr>
        <p:spPr>
          <a:xfrm>
            <a:off x="364438" y="59340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00;p20">
            <a:extLst>
              <a:ext uri="{FF2B5EF4-FFF2-40B4-BE49-F238E27FC236}">
                <a16:creationId xmlns:a16="http://schemas.microsoft.com/office/drawing/2014/main" id="{062B6345-57E3-4A2C-9EA4-FBFE98D0AD6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473117" y="586839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1394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1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EFF9FE59-9D80-45A8-9775-E782D57CCD07}"/>
              </a:ext>
            </a:extLst>
          </p:cNvPr>
          <p:cNvSpPr/>
          <p:nvPr userDrawn="1"/>
        </p:nvSpPr>
        <p:spPr>
          <a:xfrm>
            <a:off x="364438" y="59340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09A4DDCF-72A4-4759-9121-F94002C081A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473117" y="586839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5483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1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1A5856E7-55EA-43A8-9C40-94770DA4441D}"/>
              </a:ext>
            </a:extLst>
          </p:cNvPr>
          <p:cNvSpPr/>
          <p:nvPr userDrawn="1"/>
        </p:nvSpPr>
        <p:spPr>
          <a:xfrm>
            <a:off x="364438" y="59340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D8F34436-83EA-4BC7-A60C-D12F888781F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473117" y="586839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624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1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6CC29F4C-6747-4723-A21E-B7878C1F983B}"/>
              </a:ext>
            </a:extLst>
          </p:cNvPr>
          <p:cNvSpPr/>
          <p:nvPr userDrawn="1"/>
        </p:nvSpPr>
        <p:spPr>
          <a:xfrm>
            <a:off x="364438" y="59340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9C438D31-2DEE-400C-AFA6-729368E6ED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473117" y="586839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8425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2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9;p20">
            <a:extLst>
              <a:ext uri="{FF2B5EF4-FFF2-40B4-BE49-F238E27FC236}">
                <a16:creationId xmlns:a16="http://schemas.microsoft.com/office/drawing/2014/main" id="{DADFE255-9C76-4334-8986-D48FC70465D0}"/>
              </a:ext>
            </a:extLst>
          </p:cNvPr>
          <p:cNvSpPr/>
          <p:nvPr userDrawn="1"/>
        </p:nvSpPr>
        <p:spPr>
          <a:xfrm>
            <a:off x="412063" y="61626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100;p20">
            <a:extLst>
              <a:ext uri="{FF2B5EF4-FFF2-40B4-BE49-F238E27FC236}">
                <a16:creationId xmlns:a16="http://schemas.microsoft.com/office/drawing/2014/main" id="{1340DEB2-BA4C-4D94-B7E6-88E4B774EAC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003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2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5FBA27DA-292B-475B-BA7B-BD2128B4AE59}"/>
              </a:ext>
            </a:extLst>
          </p:cNvPr>
          <p:cNvSpPr/>
          <p:nvPr userDrawn="1"/>
        </p:nvSpPr>
        <p:spPr>
          <a:xfrm>
            <a:off x="412063" y="61626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BBC67CCE-4713-42CC-A5BC-5C1A05F377A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7805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2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F1F2025D-45E1-43C0-8374-FBE27E5B6EBC}"/>
              </a:ext>
            </a:extLst>
          </p:cNvPr>
          <p:cNvSpPr/>
          <p:nvPr userDrawn="1"/>
        </p:nvSpPr>
        <p:spPr>
          <a:xfrm>
            <a:off x="412063" y="61626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2DED5093-2C32-4558-BFCC-B609B96E74F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722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8;p4">
            <a:extLst>
              <a:ext uri="{FF2B5EF4-FFF2-40B4-BE49-F238E27FC236}">
                <a16:creationId xmlns:a16="http://schemas.microsoft.com/office/drawing/2014/main" id="{A687F87B-E83F-4599-98C6-D12CED38C7EE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25" y="1116550"/>
            <a:ext cx="3399425" cy="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BEA47379-5D58-4573-B710-E78CAD0079B9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2664" t="43729" r="22390" b="39402"/>
          <a:stretch/>
        </p:blipFill>
        <p:spPr>
          <a:xfrm>
            <a:off x="1229725" y="1034067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769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2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9;p20">
            <a:extLst>
              <a:ext uri="{FF2B5EF4-FFF2-40B4-BE49-F238E27FC236}">
                <a16:creationId xmlns:a16="http://schemas.microsoft.com/office/drawing/2014/main" id="{5339D313-32CF-47D7-A73F-DA194502A397}"/>
              </a:ext>
            </a:extLst>
          </p:cNvPr>
          <p:cNvSpPr/>
          <p:nvPr userDrawn="1"/>
        </p:nvSpPr>
        <p:spPr>
          <a:xfrm>
            <a:off x="412063" y="61626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100;p20">
            <a:extLst>
              <a:ext uri="{FF2B5EF4-FFF2-40B4-BE49-F238E27FC236}">
                <a16:creationId xmlns:a16="http://schemas.microsoft.com/office/drawing/2014/main" id="{DCAB725C-3CFF-4C0B-8A56-96AAF46977C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037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0;p20">
            <a:extLst>
              <a:ext uri="{FF2B5EF4-FFF2-40B4-BE49-F238E27FC236}">
                <a16:creationId xmlns:a16="http://schemas.microsoft.com/office/drawing/2014/main" id="{1D1CD20A-1235-463D-847B-A3D8D2DFCD8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8275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8;p4">
            <a:extLst>
              <a:ext uri="{FF2B5EF4-FFF2-40B4-BE49-F238E27FC236}">
                <a16:creationId xmlns:a16="http://schemas.microsoft.com/office/drawing/2014/main" id="{FF8627C4-1D16-41AD-A09F-D38FC68596D5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25" y="1116550"/>
            <a:ext cx="3399425" cy="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;p4">
            <a:extLst>
              <a:ext uri="{FF2B5EF4-FFF2-40B4-BE49-F238E27FC236}">
                <a16:creationId xmlns:a16="http://schemas.microsoft.com/office/drawing/2014/main" id="{FB42308B-4AB4-49C4-BA13-3D408DE9BD2F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2664" t="43729" r="22390" b="39402"/>
          <a:stretch/>
        </p:blipFill>
        <p:spPr>
          <a:xfrm>
            <a:off x="1229725" y="1034067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1636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8;p4">
            <a:extLst>
              <a:ext uri="{FF2B5EF4-FFF2-40B4-BE49-F238E27FC236}">
                <a16:creationId xmlns:a16="http://schemas.microsoft.com/office/drawing/2014/main" id="{39DDBA11-CC36-450F-AF5E-3941A8232220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25" y="1116550"/>
            <a:ext cx="3399425" cy="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;p4">
            <a:extLst>
              <a:ext uri="{FF2B5EF4-FFF2-40B4-BE49-F238E27FC236}">
                <a16:creationId xmlns:a16="http://schemas.microsoft.com/office/drawing/2014/main" id="{B412F37B-32A2-4CD8-ABB7-8EBA689D373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2664" t="43729" r="22390" b="39402"/>
          <a:stretch/>
        </p:blipFill>
        <p:spPr>
          <a:xfrm>
            <a:off x="1229725" y="1034067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0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20">
            <a:extLst>
              <a:ext uri="{FF2B5EF4-FFF2-40B4-BE49-F238E27FC236}">
                <a16:creationId xmlns:a16="http://schemas.microsoft.com/office/drawing/2014/main" id="{F7BD5E47-756E-4F6C-8A93-F9C0954C2501}"/>
              </a:ext>
            </a:extLst>
          </p:cNvPr>
          <p:cNvSpPr/>
          <p:nvPr userDrawn="1"/>
        </p:nvSpPr>
        <p:spPr>
          <a:xfrm>
            <a:off x="440638" y="3333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113C52C5-556F-497F-99E2-60A5AFE8CB9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22664" t="43729" r="22390" b="39402"/>
          <a:stretch/>
        </p:blipFill>
        <p:spPr>
          <a:xfrm>
            <a:off x="487933" y="314325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9227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20">
            <a:extLst>
              <a:ext uri="{FF2B5EF4-FFF2-40B4-BE49-F238E27FC236}">
                <a16:creationId xmlns:a16="http://schemas.microsoft.com/office/drawing/2014/main" id="{02271AD4-C9BA-49DD-95F3-C86726775DD6}"/>
              </a:ext>
            </a:extLst>
          </p:cNvPr>
          <p:cNvSpPr/>
          <p:nvPr userDrawn="1"/>
        </p:nvSpPr>
        <p:spPr>
          <a:xfrm>
            <a:off x="440638" y="3333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B9034363-986C-422E-AF21-9F0CD507B92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22664" t="43729" r="22390" b="39402"/>
          <a:stretch/>
        </p:blipFill>
        <p:spPr>
          <a:xfrm>
            <a:off x="487933" y="314325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921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20">
            <a:extLst>
              <a:ext uri="{FF2B5EF4-FFF2-40B4-BE49-F238E27FC236}">
                <a16:creationId xmlns:a16="http://schemas.microsoft.com/office/drawing/2014/main" id="{FC675915-B4FB-4088-B952-61B0C5162C27}"/>
              </a:ext>
            </a:extLst>
          </p:cNvPr>
          <p:cNvSpPr/>
          <p:nvPr userDrawn="1"/>
        </p:nvSpPr>
        <p:spPr>
          <a:xfrm>
            <a:off x="440638" y="3333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A6FDF726-3EB0-4815-856C-4A0BB440ACA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22664" t="43729" r="22390" b="39402"/>
          <a:stretch/>
        </p:blipFill>
        <p:spPr>
          <a:xfrm>
            <a:off x="487933" y="314325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81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20">
            <a:extLst>
              <a:ext uri="{FF2B5EF4-FFF2-40B4-BE49-F238E27FC236}">
                <a16:creationId xmlns:a16="http://schemas.microsoft.com/office/drawing/2014/main" id="{055B4EFD-7016-422A-9C5E-62BEDF90BC16}"/>
              </a:ext>
            </a:extLst>
          </p:cNvPr>
          <p:cNvSpPr/>
          <p:nvPr userDrawn="1"/>
        </p:nvSpPr>
        <p:spPr>
          <a:xfrm>
            <a:off x="440638" y="3333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37F1D792-9609-42D6-8BF0-313C798FAD4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22664" t="43729" r="22390" b="39402"/>
          <a:stretch/>
        </p:blipFill>
        <p:spPr>
          <a:xfrm>
            <a:off x="487933" y="314325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441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164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BAA5CD-C397-4B17-AFD0-01E93CA05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47BDE9-0097-4DCC-99AA-2D3EA1E2D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93296C-60E9-4611-9CF8-EBB0FC590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0C5E3-8A30-443F-89FF-A726A609EDEE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2D5B0B-30A1-4AF7-8FD3-D23903AFA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9F4D6-4EA1-4B9E-A986-D5CA08D8A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531C3-7FAB-42EB-871C-A826FC2ED9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51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51" r:id="rId9"/>
    <p:sldLayoutId id="2147483669" r:id="rId10"/>
    <p:sldLayoutId id="2147483670" r:id="rId11"/>
    <p:sldLayoutId id="2147483671" r:id="rId12"/>
    <p:sldLayoutId id="2147483653" r:id="rId13"/>
    <p:sldLayoutId id="2147483673" r:id="rId14"/>
    <p:sldLayoutId id="2147483674" r:id="rId15"/>
    <p:sldLayoutId id="2147483676" r:id="rId16"/>
    <p:sldLayoutId id="2147483650" r:id="rId17"/>
    <p:sldLayoutId id="2147483675" r:id="rId18"/>
    <p:sldLayoutId id="2147483672" r:id="rId19"/>
    <p:sldLayoutId id="2147483654" r:id="rId20"/>
    <p:sldLayoutId id="2147483662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es24.com/Product/Goods/103030516" TargetMode="External"/><Relationship Id="rId2" Type="http://schemas.openxmlformats.org/officeDocument/2006/relationships/hyperlink" Target="https://esbook.kimjmin.net/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27">
            <a:extLst>
              <a:ext uri="{FF2B5EF4-FFF2-40B4-BE49-F238E27FC236}">
                <a16:creationId xmlns:a16="http://schemas.microsoft.com/office/drawing/2014/main" id="{74205B1A-2D44-4C65-B0A8-976995AFCBAA}"/>
              </a:ext>
            </a:extLst>
          </p:cNvPr>
          <p:cNvSpPr txBox="1">
            <a:spLocks/>
          </p:cNvSpPr>
          <p:nvPr/>
        </p:nvSpPr>
        <p:spPr>
          <a:xfrm>
            <a:off x="1256895" y="2052793"/>
            <a:ext cx="7866703" cy="1101759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dirty="0">
                <a:solidFill>
                  <a:srgbClr val="676C72"/>
                </a:solidFill>
                <a:latin typeface="Malgun Gothic"/>
                <a:ea typeface="Noto Sans CJK KR Medium"/>
              </a:rPr>
              <a:t>Elastic Search</a:t>
            </a:r>
          </a:p>
        </p:txBody>
      </p:sp>
      <p:sp>
        <p:nvSpPr>
          <p:cNvPr id="3" name="Google Shape;130;p27">
            <a:extLst>
              <a:ext uri="{FF2B5EF4-FFF2-40B4-BE49-F238E27FC236}">
                <a16:creationId xmlns:a16="http://schemas.microsoft.com/office/drawing/2014/main" id="{91AC28B3-C925-4069-AD7F-393A33C66C81}"/>
              </a:ext>
            </a:extLst>
          </p:cNvPr>
          <p:cNvSpPr txBox="1">
            <a:spLocks/>
          </p:cNvSpPr>
          <p:nvPr/>
        </p:nvSpPr>
        <p:spPr>
          <a:xfrm>
            <a:off x="1256136" y="3167027"/>
            <a:ext cx="7866703" cy="517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ko-KR" altLang="en-US" sz="18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" name="Google Shape;131;p27">
            <a:extLst>
              <a:ext uri="{FF2B5EF4-FFF2-40B4-BE49-F238E27FC236}">
                <a16:creationId xmlns:a16="http://schemas.microsoft.com/office/drawing/2014/main" id="{8741FD6D-251A-44CF-B350-8584E6E21446}"/>
              </a:ext>
            </a:extLst>
          </p:cNvPr>
          <p:cNvSpPr txBox="1"/>
          <p:nvPr/>
        </p:nvSpPr>
        <p:spPr>
          <a:xfrm>
            <a:off x="1427852" y="4322432"/>
            <a:ext cx="3290604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75" tIns="30475" rIns="30475" bIns="304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>
                <a:solidFill>
                  <a:srgbClr val="60636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김민준</a:t>
            </a:r>
            <a:endParaRPr lang="en-US" i="0" u="none" strike="noStrike" cap="none">
              <a:solidFill>
                <a:srgbClr val="606366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400" b="1">
                <a:solidFill>
                  <a:srgbClr val="60636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GDSC </a:t>
            </a:r>
            <a:r>
              <a:rPr lang="en-US" sz="1400" b="1" err="1">
                <a:solidFill>
                  <a:srgbClr val="60636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Soongsil</a:t>
            </a:r>
            <a:br>
              <a:rPr lang="en-US" sz="1400" b="1">
                <a:solidFill>
                  <a:srgbClr val="60636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en-US" sz="1400">
                <a:solidFill>
                  <a:srgbClr val="60636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minjun572</a:t>
            </a:r>
            <a:r>
              <a:rPr lang="en-US" sz="1050" b="0" i="0" u="none" strike="noStrike" cap="none">
                <a:solidFill>
                  <a:srgbClr val="60636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sym typeface="Arial"/>
              </a:rPr>
              <a:t>@gmail.com</a:t>
            </a:r>
            <a:endParaRPr lang="en-US" sz="1100" b="0" i="0" u="none" strike="noStrike" cap="none">
              <a:solidFill>
                <a:srgbClr val="606366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4DB15E-D7B2-B565-30E1-2F5B74B3BDD3}"/>
              </a:ext>
            </a:extLst>
          </p:cNvPr>
          <p:cNvSpPr txBox="1"/>
          <p:nvPr/>
        </p:nvSpPr>
        <p:spPr>
          <a:xfrm>
            <a:off x="1256136" y="3056212"/>
            <a:ext cx="59335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ea typeface="+mn-lt"/>
                <a:cs typeface="+mn-lt"/>
              </a:rPr>
              <a:t>우리가 원하는 검색 결과는 어떻게 만들어질까?</a:t>
            </a:r>
          </a:p>
        </p:txBody>
      </p:sp>
    </p:spTree>
    <p:extLst>
      <p:ext uri="{BB962C8B-B14F-4D97-AF65-F5344CB8AC3E}">
        <p14:creationId xmlns:p14="http://schemas.microsoft.com/office/powerpoint/2010/main" val="1747729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4A7405-3C83-F135-B235-AFBDE648A62E}"/>
              </a:ext>
            </a:extLst>
          </p:cNvPr>
          <p:cNvSpPr txBox="1"/>
          <p:nvPr/>
        </p:nvSpPr>
        <p:spPr>
          <a:xfrm>
            <a:off x="1037304" y="926691"/>
            <a:ext cx="8015747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latin typeface="Malgun Gothic"/>
                <a:ea typeface="Malgun Gothic"/>
              </a:rPr>
              <a:t>인덱스란? </a:t>
            </a:r>
          </a:p>
          <a:p>
            <a:r>
              <a:rPr lang="ko-KR">
                <a:ea typeface="+mn-lt"/>
                <a:cs typeface="+mn-lt"/>
              </a:rPr>
              <a:t>도큐먼트를 저장하는 논리적 단위 (= </a:t>
            </a:r>
            <a:r>
              <a:rPr lang="en-US" altLang="ko-KR">
                <a:ea typeface="+mn-lt"/>
                <a:cs typeface="+mn-lt"/>
              </a:rPr>
              <a:t>RDBMS</a:t>
            </a:r>
            <a:r>
              <a:rPr lang="ko-KR">
                <a:ea typeface="+mn-lt"/>
                <a:cs typeface="+mn-lt"/>
              </a:rPr>
              <a:t>에서의 테이블) </a:t>
            </a:r>
            <a:endParaRPr lang="ko-KR"/>
          </a:p>
          <a:p>
            <a:endParaRPr lang="ko-KR" altLang="en-US">
              <a:ea typeface="Malgun Gothic"/>
            </a:endParaRPr>
          </a:p>
          <a:p>
            <a:endParaRPr lang="ko-KR" altLang="en-US">
              <a:ea typeface="Malgun Gothic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ADC4E5B4-5738-CF52-215D-E19F3AE0C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399" y="2113305"/>
            <a:ext cx="7204642" cy="1665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570832-8FBB-3E5B-999F-C249DDDFC833}"/>
              </a:ext>
            </a:extLst>
          </p:cNvPr>
          <p:cNvSpPr txBox="1"/>
          <p:nvPr/>
        </p:nvSpPr>
        <p:spPr>
          <a:xfrm>
            <a:off x="1228165" y="3968908"/>
            <a:ext cx="764017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>
              <a:solidFill>
                <a:srgbClr val="333333"/>
              </a:solidFill>
              <a:latin typeface="-apple-system"/>
              <a:ea typeface="맑은 고딕"/>
            </a:endParaRPr>
          </a:p>
          <a:p>
            <a:r>
              <a:rPr lang="en-US" altLang="ko-KR" dirty="0">
                <a:solidFill>
                  <a:srgbClr val="333333"/>
                </a:solidFill>
                <a:latin typeface="-apple-system"/>
                <a:ea typeface="맑은 고딕"/>
              </a:rPr>
              <a:t>- </a:t>
            </a:r>
            <a:r>
              <a:rPr lang="ko-KR" altLang="en-US" dirty="0">
                <a:solidFill>
                  <a:srgbClr val="333333"/>
                </a:solidFill>
                <a:latin typeface="-apple-system"/>
                <a:ea typeface="맑은 고딕"/>
              </a:rPr>
              <a:t>모든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-apple-system"/>
                <a:ea typeface="맑은 고딕"/>
              </a:rPr>
              <a:t>도큐먼트는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-apple-system"/>
                <a:ea typeface="맑은 고딕"/>
              </a:rPr>
              <a:t>반드시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-apple-system"/>
                <a:ea typeface="맑은 고딕"/>
              </a:rPr>
              <a:t>하나의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-apple-system"/>
                <a:ea typeface="맑은 고딕"/>
              </a:rPr>
              <a:t>인덱스에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-apple-system"/>
                <a:ea typeface="맑은 고딕"/>
              </a:rPr>
              <a:t>포함 되어야 한다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맑은 고딕"/>
              </a:rPr>
              <a:t>. </a:t>
            </a:r>
            <a:endParaRPr lang="en-US" dirty="0"/>
          </a:p>
          <a:p>
            <a:endParaRPr lang="en-US" altLang="ko-KR">
              <a:solidFill>
                <a:srgbClr val="333333"/>
              </a:solidFill>
              <a:latin typeface="-apple-system"/>
              <a:ea typeface="맑은 고딕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5A79B69-8AD5-45A3-8C1E-762FA3359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40" y="1956865"/>
            <a:ext cx="3511707" cy="201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8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, 컨테이너, 유리이(가) 표시된 사진&#10;&#10;자동 생성된 설명">
            <a:extLst>
              <a:ext uri="{FF2B5EF4-FFF2-40B4-BE49-F238E27FC236}">
                <a16:creationId xmlns:a16="http://schemas.microsoft.com/office/drawing/2014/main" id="{10C7F652-310C-1C59-BDB3-25362BF4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05" y="2583398"/>
            <a:ext cx="7180726" cy="28790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7ECC0E-5108-C5FD-7D4E-8399CAE84883}"/>
              </a:ext>
            </a:extLst>
          </p:cNvPr>
          <p:cNvSpPr txBox="1"/>
          <p:nvPr/>
        </p:nvSpPr>
        <p:spPr>
          <a:xfrm>
            <a:off x="1441076" y="1844489"/>
            <a:ext cx="57239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>
                <a:ea typeface="맑은 고딕"/>
              </a:rPr>
              <a:t>Elastic </a:t>
            </a:r>
            <a:r>
              <a:rPr lang="en-US" altLang="ko-KR" sz="2400" b="1" err="1">
                <a:ea typeface="맑은 고딕"/>
              </a:rPr>
              <a:t>Search의</a:t>
            </a:r>
            <a:r>
              <a:rPr lang="en-US" altLang="ko-KR" sz="2400" b="1">
                <a:ea typeface="맑은 고딕"/>
              </a:rPr>
              <a:t> </a:t>
            </a:r>
            <a:r>
              <a:rPr lang="en-US" altLang="ko-KR" sz="2400" b="1" err="1">
                <a:ea typeface="맑은 고딕"/>
              </a:rPr>
              <a:t>저장</a:t>
            </a:r>
            <a:r>
              <a:rPr lang="en-US" altLang="ko-KR" sz="2400" b="1">
                <a:ea typeface="맑은 고딕"/>
              </a:rPr>
              <a:t> &amp; </a:t>
            </a:r>
            <a:r>
              <a:rPr lang="en-US" altLang="ko-KR" sz="2400" b="1" err="1">
                <a:ea typeface="맑은 고딕"/>
              </a:rPr>
              <a:t>검색</a:t>
            </a:r>
            <a:r>
              <a:rPr lang="en-US" altLang="ko-KR" sz="2400" b="1">
                <a:ea typeface="맑은 고딕"/>
              </a:rPr>
              <a:t> </a:t>
            </a:r>
            <a:r>
              <a:rPr lang="en-US" altLang="ko-KR" sz="2400" b="1" err="1">
                <a:ea typeface="맑은 고딕"/>
              </a:rPr>
              <a:t>과정</a:t>
            </a:r>
            <a:endParaRPr lang="en-US" altLang="ko-KR" sz="24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80082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AC755ABF-B9A0-432A-E31A-22CF2EE39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89" y="701860"/>
            <a:ext cx="8668939" cy="463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2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8D5CA8-9779-EC1D-A32F-2597D44CCCC0}"/>
              </a:ext>
            </a:extLst>
          </p:cNvPr>
          <p:cNvSpPr txBox="1"/>
          <p:nvPr/>
        </p:nvSpPr>
        <p:spPr>
          <a:xfrm>
            <a:off x="1994648" y="2420469"/>
            <a:ext cx="870696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ea typeface="맑은 고딕"/>
              </a:rPr>
              <a:t>1.분석기 =&gt; 인덱싱(가공) =&gt; 인덱스에 저장 </a:t>
            </a:r>
            <a:r>
              <a:rPr lang="ko-KR" altLang="en-US" b="1" dirty="0">
                <a:ea typeface="맑은 고딕"/>
              </a:rPr>
              <a:t> 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38D0E-67D7-1DAD-8F23-3B9065439B53}"/>
              </a:ext>
            </a:extLst>
          </p:cNvPr>
          <p:cNvSpPr txBox="1"/>
          <p:nvPr/>
        </p:nvSpPr>
        <p:spPr>
          <a:xfrm>
            <a:off x="3866029" y="3557867"/>
            <a:ext cx="431986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ea typeface="맑은 고딕"/>
              </a:rPr>
              <a:t>2. 쿼리 =&gt; 검색 </a:t>
            </a:r>
          </a:p>
        </p:txBody>
      </p:sp>
    </p:spTree>
    <p:extLst>
      <p:ext uri="{BB962C8B-B14F-4D97-AF65-F5344CB8AC3E}">
        <p14:creationId xmlns:p14="http://schemas.microsoft.com/office/powerpoint/2010/main" val="2950090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787E442-BDAB-7F26-D8D7-72D38B212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95" y="1647826"/>
            <a:ext cx="4591610" cy="3517525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A3AE27B1-414C-09EE-880B-937B0E684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476" y="1728317"/>
            <a:ext cx="4859430" cy="35421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6BFF1C-BBFE-7B54-72C7-34F22161542B}"/>
              </a:ext>
            </a:extLst>
          </p:cNvPr>
          <p:cNvSpPr txBox="1"/>
          <p:nvPr/>
        </p:nvSpPr>
        <p:spPr>
          <a:xfrm>
            <a:off x="1497106" y="1015252"/>
            <a:ext cx="31017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 b="1" err="1">
                <a:ea typeface="맑은 고딕"/>
              </a:rPr>
              <a:t>역인덱싱</a:t>
            </a:r>
            <a:endParaRPr lang="ko-KR" altLang="en-US" sz="2400" err="1"/>
          </a:p>
        </p:txBody>
      </p:sp>
    </p:spTree>
    <p:extLst>
      <p:ext uri="{BB962C8B-B14F-4D97-AF65-F5344CB8AC3E}">
        <p14:creationId xmlns:p14="http://schemas.microsoft.com/office/powerpoint/2010/main" val="185894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E65B814B-84FB-61FE-4397-83E9B318D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41" y="319731"/>
            <a:ext cx="6306669" cy="2643861"/>
          </a:xfrm>
          <a:prstGeom prst="rect">
            <a:avLst/>
          </a:prstGeom>
        </p:spPr>
      </p:pic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0B8CD1F-5959-BB93-70D2-30F385C35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47" y="3259851"/>
            <a:ext cx="6217021" cy="2344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6B3047-A57D-5DFF-EF90-037C728EB694}"/>
              </a:ext>
            </a:extLst>
          </p:cNvPr>
          <p:cNvSpPr txBox="1"/>
          <p:nvPr/>
        </p:nvSpPr>
        <p:spPr>
          <a:xfrm>
            <a:off x="8225117" y="1714500"/>
            <a:ext cx="28911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>
                <a:ea typeface="맑은 고딕"/>
              </a:rPr>
              <a:t>RDBMS =&gt; </a:t>
            </a:r>
            <a:r>
              <a:rPr lang="ko-KR" altLang="en-US" sz="2000" err="1">
                <a:ea typeface="맑은 고딕"/>
              </a:rPr>
              <a:t>Like</a:t>
            </a:r>
            <a:r>
              <a:rPr lang="ko-KR" altLang="en-US" sz="2000">
                <a:ea typeface="맑은 고딕"/>
              </a:rPr>
              <a:t> 검색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BF69F-C7B4-61B5-ECF2-E3F4B9EF72A3}"/>
              </a:ext>
            </a:extLst>
          </p:cNvPr>
          <p:cNvSpPr txBox="1"/>
          <p:nvPr/>
        </p:nvSpPr>
        <p:spPr>
          <a:xfrm>
            <a:off x="8001000" y="3966882"/>
            <a:ext cx="34458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err="1">
                <a:ea typeface="맑은 고딕"/>
              </a:rPr>
              <a:t>Elastic</a:t>
            </a:r>
            <a:r>
              <a:rPr lang="ko-KR" altLang="en-US" sz="2000">
                <a:ea typeface="맑은 고딕"/>
              </a:rPr>
              <a:t> </a:t>
            </a:r>
            <a:r>
              <a:rPr lang="ko-KR" altLang="en-US" sz="2000" err="1">
                <a:ea typeface="맑은 고딕"/>
              </a:rPr>
              <a:t>Search</a:t>
            </a:r>
            <a:r>
              <a:rPr lang="ko-KR" altLang="en-US" sz="2000">
                <a:ea typeface="맑은 고딕"/>
              </a:rPr>
              <a:t> =&gt; </a:t>
            </a:r>
            <a:r>
              <a:rPr lang="ko-KR" altLang="en-US" sz="2000" err="1">
                <a:ea typeface="맑은 고딕"/>
              </a:rPr>
              <a:t>역인덱싱</a:t>
            </a:r>
            <a:r>
              <a:rPr lang="ko-KR" altLang="en-US">
                <a:ea typeface="맑은 고딕"/>
              </a:rPr>
              <a:t> </a:t>
            </a:r>
          </a:p>
        </p:txBody>
      </p:sp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05E673C-D386-0ACA-A2C5-83EE25F6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195" y="2612773"/>
            <a:ext cx="3191432" cy="118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28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75ADE-22B0-F6BC-D448-80ACBC3BDC9C}"/>
              </a:ext>
            </a:extLst>
          </p:cNvPr>
          <p:cNvSpPr txBox="1"/>
          <p:nvPr/>
        </p:nvSpPr>
        <p:spPr>
          <a:xfrm>
            <a:off x="1344706" y="913279"/>
            <a:ext cx="65386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맑은 고딕"/>
              </a:rPr>
              <a:t>분석기 (</a:t>
            </a:r>
            <a:r>
              <a:rPr lang="ko-KR" altLang="en-US" sz="2400" b="1" err="1">
                <a:ea typeface="맑은 고딕"/>
              </a:rPr>
              <a:t>Analyzer</a:t>
            </a:r>
            <a:r>
              <a:rPr lang="ko-KR" altLang="en-US" sz="2400" b="1">
                <a:ea typeface="맑은 고딕"/>
              </a:rPr>
              <a:t>) </a:t>
            </a:r>
            <a:endParaRPr lang="ko-KR" altLang="en-US" sz="2400" b="1"/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11FF508F-0F53-882E-A51B-8C2E160BF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65" y="1505384"/>
            <a:ext cx="8166844" cy="332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05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791F7FB-DEB8-E5FD-5BCD-76CA7FC2D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40" y="1894719"/>
            <a:ext cx="5176682" cy="2489471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79718798-B1F3-113F-8F3C-A9C0C4A94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52" y="1895476"/>
            <a:ext cx="4544655" cy="2489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836B0F-FD17-8F52-6E05-B70A08D367ED}"/>
              </a:ext>
            </a:extLst>
          </p:cNvPr>
          <p:cNvSpPr txBox="1"/>
          <p:nvPr/>
        </p:nvSpPr>
        <p:spPr>
          <a:xfrm>
            <a:off x="897193" y="485468"/>
            <a:ext cx="636024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err="1">
                <a:ea typeface="맑은 고딕"/>
              </a:rPr>
              <a:t>Whitespace</a:t>
            </a:r>
            <a:r>
              <a:rPr lang="ko-KR" altLang="en-US" sz="2400">
                <a:ea typeface="맑은 고딕"/>
              </a:rPr>
              <a:t> </a:t>
            </a:r>
            <a:r>
              <a:rPr lang="ko-KR" altLang="en-US" sz="2400" b="1" err="1">
                <a:ea typeface="맑은 고딕"/>
              </a:rPr>
              <a:t>토크나이저</a:t>
            </a:r>
            <a:r>
              <a:rPr lang="ko-KR" altLang="en-US" sz="2400">
                <a:ea typeface="맑은 고딕"/>
              </a:rPr>
              <a:t> 적용</a:t>
            </a:r>
          </a:p>
          <a:p>
            <a:pPr marL="342900" indent="-342900">
              <a:buAutoNum type="arabicPeriod"/>
            </a:pPr>
            <a:endParaRPr lang="ko-KR" altLang="en-US" sz="2400">
              <a:ea typeface="+mn-lt"/>
              <a:cs typeface="+mn-lt"/>
            </a:endParaRPr>
          </a:p>
          <a:p>
            <a:r>
              <a:rPr lang="ko-KR" b="1">
                <a:ea typeface="+mn-lt"/>
                <a:cs typeface="+mn-lt"/>
              </a:rPr>
              <a:t>공백을 기준</a:t>
            </a:r>
            <a:r>
              <a:rPr lang="ko-KR">
                <a:ea typeface="+mn-lt"/>
                <a:cs typeface="+mn-lt"/>
              </a:rPr>
              <a:t>으로 구분하여 </a:t>
            </a:r>
            <a:r>
              <a:rPr lang="ko-KR" err="1">
                <a:ea typeface="+mn-lt"/>
                <a:cs typeface="+mn-lt"/>
              </a:rPr>
              <a:t>토큰화한다</a:t>
            </a:r>
            <a:endParaRPr lang="ko-KR" err="1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E083255-FA28-CE3D-DD94-895B24A96FEA}"/>
              </a:ext>
            </a:extLst>
          </p:cNvPr>
          <p:cNvSpPr/>
          <p:nvPr/>
        </p:nvSpPr>
        <p:spPr>
          <a:xfrm>
            <a:off x="5463048" y="2666999"/>
            <a:ext cx="884903" cy="958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547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3E43D-C591-35AC-6AEB-71F481FF8339}"/>
              </a:ext>
            </a:extLst>
          </p:cNvPr>
          <p:cNvSpPr txBox="1"/>
          <p:nvPr/>
        </p:nvSpPr>
        <p:spPr>
          <a:xfrm>
            <a:off x="1056606" y="726213"/>
            <a:ext cx="761385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</a:rPr>
              <a:t>2.</a:t>
            </a:r>
            <a:r>
              <a:rPr lang="ko-KR" altLang="en-US" sz="2400" b="1">
                <a:ea typeface="맑은 고딕"/>
              </a:rPr>
              <a:t> </a:t>
            </a:r>
            <a:r>
              <a:rPr lang="ko-KR" sz="2400" err="1">
                <a:ea typeface="+mn-lt"/>
                <a:cs typeface="+mn-lt"/>
              </a:rPr>
              <a:t>lowercase</a:t>
            </a:r>
            <a:r>
              <a:rPr lang="ko-KR" sz="2400" b="1">
                <a:ea typeface="맑은 고딕"/>
              </a:rPr>
              <a:t> </a:t>
            </a:r>
            <a:r>
              <a:rPr lang="ko-KR" altLang="en-US" sz="2400" b="1">
                <a:ea typeface="맑은 고딕"/>
              </a:rPr>
              <a:t>토큰 필터 </a:t>
            </a:r>
            <a:r>
              <a:rPr lang="ko-KR" altLang="en-US" sz="2400">
                <a:ea typeface="맑은 고딕"/>
              </a:rPr>
              <a:t>적용</a:t>
            </a:r>
            <a:endParaRPr lang="ko-KR" altLang="en-US" sz="2400">
              <a:ea typeface="맑은 고딕" panose="020B0503020000020004" pitchFamily="34" charset="-127"/>
            </a:endParaRPr>
          </a:p>
          <a:p>
            <a:endParaRPr lang="ko-KR" altLang="en-US" sz="2400">
              <a:ea typeface="맑은 고딕"/>
            </a:endParaRPr>
          </a:p>
          <a:p>
            <a:r>
              <a:rPr lang="ko-KR">
                <a:ea typeface="+mn-lt"/>
                <a:cs typeface="+mn-lt"/>
              </a:rPr>
              <a:t>모든 문자를 </a:t>
            </a:r>
            <a:r>
              <a:rPr lang="ko-KR" b="1">
                <a:ea typeface="+mn-lt"/>
                <a:cs typeface="+mn-lt"/>
              </a:rPr>
              <a:t>소문자로 변환</a:t>
            </a:r>
            <a:endParaRPr lang="ko-KR" b="1">
              <a:ea typeface="맑은 고딕"/>
            </a:endParaRPr>
          </a:p>
        </p:txBody>
      </p:sp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B5CB784-2A99-8776-A6B3-1FC17FF42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15" y="2156761"/>
            <a:ext cx="4278823" cy="2713648"/>
          </a:xfrm>
          <a:prstGeom prst="rect">
            <a:avLst/>
          </a:prstGeom>
        </p:spPr>
      </p:pic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4CF16666-F3CC-4658-B743-172E1D111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652" y="2099421"/>
            <a:ext cx="4466665" cy="2771215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36D0753-1C94-E4E8-5FA4-A3490248338F}"/>
              </a:ext>
            </a:extLst>
          </p:cNvPr>
          <p:cNvSpPr/>
          <p:nvPr/>
        </p:nvSpPr>
        <p:spPr>
          <a:xfrm>
            <a:off x="5513293" y="3115235"/>
            <a:ext cx="806823" cy="974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1AEBEA-6CBF-AC5F-2166-4DF207708134}"/>
              </a:ext>
            </a:extLst>
          </p:cNvPr>
          <p:cNvSpPr txBox="1"/>
          <p:nvPr/>
        </p:nvSpPr>
        <p:spPr>
          <a:xfrm>
            <a:off x="5104279" y="5025838"/>
            <a:ext cx="34794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ea typeface="맑은 고딕"/>
              </a:rPr>
              <a:t>T</a:t>
            </a:r>
            <a:r>
              <a:rPr lang="ko-KR" altLang="en-US" dirty="0">
                <a:ea typeface="맑은 고딕"/>
              </a:rPr>
              <a:t>he =&gt; </a:t>
            </a:r>
            <a:r>
              <a:rPr lang="ko-KR" altLang="en-US" dirty="0" err="1">
                <a:ea typeface="맑은 고딕"/>
              </a:rPr>
              <a:t>the</a:t>
            </a:r>
            <a:endParaRPr lang="ko-KR" altLang="en-US" dirty="0">
              <a:ea typeface="맑은 고딕"/>
            </a:endParaRPr>
          </a:p>
          <a:p>
            <a:r>
              <a:rPr lang="ko-KR" altLang="en-US" b="1" dirty="0" err="1">
                <a:ea typeface="맑은 고딕"/>
              </a:rPr>
              <a:t>L</a:t>
            </a:r>
            <a:r>
              <a:rPr lang="ko-KR" altLang="en-US" dirty="0" err="1">
                <a:ea typeface="맑은 고딕"/>
              </a:rPr>
              <a:t>azy</a:t>
            </a:r>
            <a:r>
              <a:rPr lang="ko-KR" altLang="en-US" dirty="0">
                <a:ea typeface="맑은 고딕"/>
              </a:rPr>
              <a:t> =&gt; </a:t>
            </a:r>
            <a:r>
              <a:rPr lang="ko-KR" altLang="en-US" dirty="0" err="1">
                <a:ea typeface="맑은 고딕"/>
              </a:rPr>
              <a:t>lazy</a:t>
            </a:r>
            <a:endParaRPr lang="ko-KR" altLang="en-US" dirty="0">
              <a:ea typeface="맑은 고딕"/>
            </a:endParaRPr>
          </a:p>
          <a:p>
            <a:r>
              <a:rPr lang="ko-KR" altLang="en-US" b="1" dirty="0" err="1">
                <a:ea typeface="맑은 고딕"/>
              </a:rPr>
              <a:t>B</a:t>
            </a:r>
            <a:r>
              <a:rPr lang="ko-KR" altLang="en-US" dirty="0" err="1">
                <a:ea typeface="맑은 고딕"/>
              </a:rPr>
              <a:t>rown</a:t>
            </a:r>
            <a:r>
              <a:rPr lang="ko-KR" altLang="en-US" dirty="0">
                <a:ea typeface="맑은 고딕"/>
              </a:rPr>
              <a:t> =&gt; </a:t>
            </a:r>
            <a:r>
              <a:rPr lang="ko-KR" altLang="en-US" dirty="0" err="1">
                <a:ea typeface="맑은 고딕"/>
              </a:rPr>
              <a:t>brown</a:t>
            </a: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45454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177375-81F7-AFEB-636D-E3AD0ADC0B89}"/>
              </a:ext>
            </a:extLst>
          </p:cNvPr>
          <p:cNvSpPr txBox="1"/>
          <p:nvPr/>
        </p:nvSpPr>
        <p:spPr>
          <a:xfrm>
            <a:off x="1299881" y="840441"/>
            <a:ext cx="892548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>
                <a:latin typeface="Malgun Gothic"/>
                <a:ea typeface="Malgun Gothic"/>
              </a:rPr>
              <a:t>2.</a:t>
            </a:r>
            <a:r>
              <a:rPr lang="ko-KR" sz="2400" b="1">
                <a:latin typeface="Malgun Gothic"/>
                <a:ea typeface="Malgun Gothic"/>
              </a:rPr>
              <a:t> </a:t>
            </a:r>
            <a:r>
              <a:rPr lang="en-US" altLang="ko-KR" sz="2400">
                <a:latin typeface="Malgun Gothic"/>
                <a:ea typeface="Malgun Gothic"/>
              </a:rPr>
              <a:t>Stop</a:t>
            </a:r>
            <a:r>
              <a:rPr lang="ko-KR" sz="2400" b="1">
                <a:latin typeface="Malgun Gothic"/>
                <a:ea typeface="Malgun Gothic"/>
              </a:rPr>
              <a:t> 토큰 필터 </a:t>
            </a:r>
            <a:r>
              <a:rPr lang="ko-KR" sz="2400">
                <a:latin typeface="Malgun Gothic"/>
                <a:ea typeface="Malgun Gothic"/>
              </a:rPr>
              <a:t>적용</a:t>
            </a:r>
          </a:p>
          <a:p>
            <a:endParaRPr lang="ko-KR" sz="2400">
              <a:latin typeface="Malgun Gothic"/>
              <a:ea typeface="Malgun Gothic"/>
              <a:cs typeface="+mn-lt"/>
            </a:endParaRPr>
          </a:p>
          <a:p>
            <a:r>
              <a:rPr lang="ko-KR" altLang="en-US" err="1">
                <a:ea typeface="+mn-lt"/>
                <a:cs typeface="+mn-lt"/>
              </a:rPr>
              <a:t>불용어</a:t>
            </a:r>
            <a:r>
              <a:rPr lang="en-US" altLang="ko-KR">
                <a:ea typeface="+mn-lt"/>
                <a:cs typeface="+mn-lt"/>
              </a:rPr>
              <a:t>(</a:t>
            </a:r>
            <a:r>
              <a:rPr lang="en-US" altLang="ko-KR" err="1">
                <a:ea typeface="+mn-lt"/>
                <a:cs typeface="+mn-lt"/>
              </a:rPr>
              <a:t>stopword</a:t>
            </a:r>
            <a:r>
              <a:rPr lang="en-US" altLang="ko-KR">
                <a:ea typeface="+mn-lt"/>
                <a:cs typeface="+mn-lt"/>
              </a:rPr>
              <a:t>)</a:t>
            </a:r>
            <a:r>
              <a:rPr lang="ko-KR" altLang="en-US">
                <a:ea typeface="+mn-lt"/>
                <a:cs typeface="+mn-lt"/>
              </a:rPr>
              <a:t> (크게 의미가 없는 </a:t>
            </a:r>
            <a:r>
              <a:rPr lang="en-US" altLang="ko-KR">
                <a:ea typeface="+mn-lt"/>
                <a:cs typeface="+mn-lt"/>
              </a:rPr>
              <a:t>a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,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the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,you)</a:t>
            </a:r>
            <a:r>
              <a:rPr lang="ko-KR" altLang="en-US">
                <a:ea typeface="+mn-lt"/>
                <a:cs typeface="+mn-lt"/>
              </a:rPr>
              <a:t>등 제거</a:t>
            </a:r>
            <a:endParaRPr lang="ko-KR"/>
          </a:p>
        </p:txBody>
      </p:sp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06560CF-EDD3-AD09-A4E9-BB080A9E4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664" y="2092743"/>
            <a:ext cx="6754904" cy="2369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C7854A-DD73-BB7B-A567-6AFEA23043E5}"/>
              </a:ext>
            </a:extLst>
          </p:cNvPr>
          <p:cNvSpPr txBox="1"/>
          <p:nvPr/>
        </p:nvSpPr>
        <p:spPr>
          <a:xfrm>
            <a:off x="4347881" y="4768101"/>
            <a:ext cx="28406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불용어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b="1" dirty="0" err="1">
                <a:ea typeface="맑은 고딕"/>
              </a:rPr>
              <a:t>the</a:t>
            </a:r>
            <a:r>
              <a:rPr lang="ko-KR" altLang="en-US" b="1" dirty="0">
                <a:ea typeface="맑은 고딕"/>
              </a:rPr>
              <a:t> 삭제 </a:t>
            </a:r>
          </a:p>
        </p:txBody>
      </p:sp>
    </p:spTree>
    <p:extLst>
      <p:ext uri="{BB962C8B-B14F-4D97-AF65-F5344CB8AC3E}">
        <p14:creationId xmlns:p14="http://schemas.microsoft.com/office/powerpoint/2010/main" val="86302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1BD459-2D23-30D2-49A4-74C88B52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07" y="2874250"/>
            <a:ext cx="2625254" cy="16419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C4A25D-5342-B3CD-4C9A-12050284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106" y="4837634"/>
            <a:ext cx="6648614" cy="9987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F4F84B-EECE-9CC8-B911-A260F0BF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01" y="2818220"/>
            <a:ext cx="2158278" cy="18550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2DF7CE-D00F-FD41-EEF4-7EAF7CED5DBE}"/>
              </a:ext>
            </a:extLst>
          </p:cNvPr>
          <p:cNvSpPr txBox="1"/>
          <p:nvPr/>
        </p:nvSpPr>
        <p:spPr>
          <a:xfrm>
            <a:off x="4511040" y="2020366"/>
            <a:ext cx="116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검색</a:t>
            </a:r>
            <a:r>
              <a:rPr lang="en-US" altLang="ko-KR" sz="3600"/>
              <a:t>?</a:t>
            </a:r>
            <a:endParaRPr lang="ko-KR" altLang="en-US" sz="360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0E54AF9-A026-71D7-B07E-904F0831F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719" y="2750985"/>
            <a:ext cx="2509521" cy="192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52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F38582-84ED-DB42-8ED4-AC458652F783}"/>
              </a:ext>
            </a:extLst>
          </p:cNvPr>
          <p:cNvSpPr txBox="1"/>
          <p:nvPr/>
        </p:nvSpPr>
        <p:spPr>
          <a:xfrm>
            <a:off x="1485900" y="1116106"/>
            <a:ext cx="761775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Malgun Gothic"/>
                <a:ea typeface="Malgun Gothic"/>
              </a:rPr>
              <a:t>4</a:t>
            </a:r>
            <a:r>
              <a:rPr lang="ko-KR" sz="2400" dirty="0">
                <a:latin typeface="Malgun Gothic"/>
                <a:ea typeface="Malgun Gothic"/>
              </a:rPr>
              <a:t>.</a:t>
            </a:r>
            <a:r>
              <a:rPr lang="ko-KR" sz="2400" b="1" dirty="0">
                <a:latin typeface="Malgun Gothic"/>
                <a:ea typeface="Malgun Gothic"/>
              </a:rPr>
              <a:t> </a:t>
            </a:r>
            <a:r>
              <a:rPr lang="en-US" altLang="ko-KR" sz="2400" dirty="0">
                <a:ea typeface="+mn-lt"/>
                <a:cs typeface="+mn-lt"/>
              </a:rPr>
              <a:t>snowball</a:t>
            </a:r>
            <a:r>
              <a:rPr lang="ko-KR" sz="2400" b="1" dirty="0">
                <a:latin typeface="Malgun Gothic"/>
                <a:ea typeface="Malgun Gothic"/>
              </a:rPr>
              <a:t> 토큰 필터 </a:t>
            </a:r>
            <a:r>
              <a:rPr lang="ko-KR" sz="2400" dirty="0">
                <a:latin typeface="Malgun Gothic"/>
                <a:ea typeface="Malgun Gothic"/>
              </a:rPr>
              <a:t>적용</a:t>
            </a:r>
          </a:p>
          <a:p>
            <a:endParaRPr lang="ko-KR" sz="2400">
              <a:latin typeface="Malgun Gothic"/>
              <a:ea typeface="Malgun Gothic"/>
              <a:cs typeface="+mn-lt"/>
            </a:endParaRPr>
          </a:p>
          <a:p>
            <a:r>
              <a:rPr lang="ko-KR" altLang="en-US" dirty="0">
                <a:ea typeface="+mn-lt"/>
                <a:cs typeface="+mn-lt"/>
              </a:rPr>
              <a:t>형태소 분석 후 문법상 변형된 단어를 </a:t>
            </a:r>
            <a:r>
              <a:rPr lang="ko-KR" altLang="en-US" b="1" dirty="0">
                <a:ea typeface="+mn-lt"/>
                <a:cs typeface="+mn-lt"/>
              </a:rPr>
              <a:t>일반적으로 검색에 쓰이는 기본 형태</a:t>
            </a:r>
            <a:r>
              <a:rPr lang="ko-KR" altLang="en-US" dirty="0">
                <a:ea typeface="+mn-lt"/>
                <a:cs typeface="+mn-lt"/>
              </a:rPr>
              <a:t>로 변환 </a:t>
            </a:r>
            <a:endParaRPr lang="ko-KR" dirty="0"/>
          </a:p>
        </p:txBody>
      </p:sp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044B955E-6EC4-6A56-8CD7-4E0825361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575075"/>
            <a:ext cx="9152963" cy="277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88D371-B8F3-F3CA-2C77-DD229FE3DB0A}"/>
              </a:ext>
            </a:extLst>
          </p:cNvPr>
          <p:cNvSpPr txBox="1"/>
          <p:nvPr/>
        </p:nvSpPr>
        <p:spPr>
          <a:xfrm>
            <a:off x="3479426" y="5513294"/>
            <a:ext cx="38380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Jump</a:t>
            </a:r>
            <a:r>
              <a:rPr lang="ko-KR" altLang="en-US" b="1" dirty="0" err="1">
                <a:ea typeface="맑은 고딕"/>
              </a:rPr>
              <a:t>s</a:t>
            </a:r>
            <a:r>
              <a:rPr lang="ko-KR" altLang="en-US" b="1" dirty="0">
                <a:ea typeface="맑은 고딕"/>
              </a:rPr>
              <a:t>,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jump</a:t>
            </a:r>
            <a:r>
              <a:rPr lang="ko-KR" altLang="en-US" b="1" dirty="0" err="1">
                <a:ea typeface="맑은 고딕"/>
              </a:rPr>
              <a:t>ing</a:t>
            </a:r>
            <a:r>
              <a:rPr lang="ko-KR" altLang="en-US" dirty="0">
                <a:ea typeface="맑은 고딕"/>
              </a:rPr>
              <a:t> =&gt; </a:t>
            </a:r>
            <a:r>
              <a:rPr lang="ko-KR" altLang="en-US" dirty="0" err="1">
                <a:ea typeface="맑은 고딕"/>
              </a:rPr>
              <a:t>jump</a:t>
            </a:r>
            <a:r>
              <a:rPr lang="ko-KR" altLang="en-US" dirty="0">
                <a:ea typeface="맑은 고딕"/>
              </a:rPr>
              <a:t>(기본형)</a:t>
            </a:r>
          </a:p>
        </p:txBody>
      </p:sp>
    </p:spTree>
    <p:extLst>
      <p:ext uri="{BB962C8B-B14F-4D97-AF65-F5344CB8AC3E}">
        <p14:creationId xmlns:p14="http://schemas.microsoft.com/office/powerpoint/2010/main" val="2195423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980F9F9-FBD0-BC07-049F-B4BD45BEC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93" y="1792661"/>
            <a:ext cx="7239559" cy="32502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62BC6B-5A78-7B2E-40FC-598F623002DE}"/>
              </a:ext>
            </a:extLst>
          </p:cNvPr>
          <p:cNvSpPr txBox="1"/>
          <p:nvPr/>
        </p:nvSpPr>
        <p:spPr>
          <a:xfrm>
            <a:off x="1658470" y="677955"/>
            <a:ext cx="485774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Malgun Gothic"/>
                <a:ea typeface="Malgun Gothic"/>
              </a:rPr>
              <a:t>5</a:t>
            </a:r>
            <a:r>
              <a:rPr lang="ko-KR" sz="2400" dirty="0">
                <a:latin typeface="Malgun Gothic"/>
                <a:ea typeface="Malgun Gothic"/>
              </a:rPr>
              <a:t>.</a:t>
            </a:r>
            <a:r>
              <a:rPr lang="ko-KR" sz="2400" b="1" dirty="0">
                <a:latin typeface="Malgun Gothic"/>
                <a:ea typeface="Malgun Gothic"/>
              </a:rPr>
              <a:t> </a:t>
            </a:r>
            <a:r>
              <a:rPr lang="en-US" altLang="ko-KR" sz="2400" dirty="0">
                <a:ea typeface="+mn-lt"/>
                <a:cs typeface="+mn-lt"/>
              </a:rPr>
              <a:t>Synonym </a:t>
            </a:r>
            <a:r>
              <a:rPr lang="ko-KR" altLang="en-US" sz="2400" b="1" dirty="0">
                <a:latin typeface="Malgun Gothic"/>
                <a:ea typeface="Malgun Gothic"/>
              </a:rPr>
              <a:t>토큰</a:t>
            </a:r>
            <a:r>
              <a:rPr lang="ko-KR" sz="2400" b="1" dirty="0">
                <a:latin typeface="Malgun Gothic"/>
                <a:ea typeface="Malgun Gothic"/>
              </a:rPr>
              <a:t> 필터 </a:t>
            </a:r>
            <a:r>
              <a:rPr lang="ko-KR" sz="2400" dirty="0">
                <a:latin typeface="Malgun Gothic"/>
                <a:ea typeface="Malgun Gothic"/>
              </a:rPr>
              <a:t>적용</a:t>
            </a:r>
            <a:endParaRPr lang="ko-KR" sz="2400" dirty="0">
              <a:latin typeface="맑은 고딕" panose="020F0502020204030204"/>
              <a:ea typeface="맑은 고딕" panose="020B0503020000020004" pitchFamily="34" charset="-127"/>
            </a:endParaRPr>
          </a:p>
          <a:p>
            <a:endParaRPr lang="ko-KR" sz="2400">
              <a:latin typeface="Malgun Gothic"/>
              <a:ea typeface="Malgun Gothic"/>
              <a:cs typeface="+mn-lt"/>
            </a:endParaRPr>
          </a:p>
          <a:p>
            <a:r>
              <a:rPr lang="ko-KR" altLang="en-US" b="1" dirty="0">
                <a:ea typeface="+mn-lt"/>
                <a:cs typeface="+mn-lt"/>
              </a:rPr>
              <a:t>동의어</a:t>
            </a:r>
            <a:r>
              <a:rPr lang="ko-KR" altLang="en-US" dirty="0">
                <a:ea typeface="+mn-lt"/>
                <a:cs typeface="+mn-lt"/>
              </a:rPr>
              <a:t>를 추가  </a:t>
            </a:r>
            <a:endParaRPr 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B0408-4858-D65D-2762-1CDCBAD5B47A}"/>
              </a:ext>
            </a:extLst>
          </p:cNvPr>
          <p:cNvSpPr txBox="1"/>
          <p:nvPr/>
        </p:nvSpPr>
        <p:spPr>
          <a:xfrm>
            <a:off x="3300133" y="5143499"/>
            <a:ext cx="38156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 err="1">
                <a:latin typeface="Malgun Gothic"/>
                <a:ea typeface="Malgun Gothic"/>
              </a:rPr>
              <a:t>quick의</a:t>
            </a:r>
            <a:r>
              <a:rPr lang="ko-KR" dirty="0">
                <a:latin typeface="Malgun Gothic"/>
                <a:ea typeface="Malgun Gothic"/>
              </a:rPr>
              <a:t> 동의어 </a:t>
            </a:r>
            <a:r>
              <a:rPr lang="ko-KR" dirty="0" err="1">
                <a:latin typeface="Malgun Gothic"/>
                <a:ea typeface="Malgun Gothic"/>
              </a:rPr>
              <a:t>fast를</a:t>
            </a:r>
            <a:r>
              <a:rPr lang="ko-KR" dirty="0">
                <a:latin typeface="Malgun Gothic"/>
                <a:ea typeface="Malgun Gothic"/>
              </a:rPr>
              <a:t> 추가</a:t>
            </a:r>
            <a:endParaRPr lang="ko-KR" altLang="en-US" dirty="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1136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AA0850-9A45-1EE1-9BCF-EC2E8643B012}"/>
              </a:ext>
            </a:extLst>
          </p:cNvPr>
          <p:cNvSpPr txBox="1"/>
          <p:nvPr/>
        </p:nvSpPr>
        <p:spPr>
          <a:xfrm>
            <a:off x="2431677" y="2521324"/>
            <a:ext cx="7491131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 dirty="0">
                <a:ea typeface="맑은 고딕"/>
              </a:rPr>
              <a:t>쿼리</a:t>
            </a:r>
            <a:r>
              <a:rPr lang="ko-KR" altLang="en-US" sz="2800" dirty="0">
                <a:ea typeface="맑은 고딕"/>
              </a:rPr>
              <a:t>로 이루어지는 </a:t>
            </a:r>
            <a:r>
              <a:rPr lang="ko-KR" altLang="en-US" sz="2800" b="1" dirty="0">
                <a:ea typeface="맑은 고딕"/>
              </a:rPr>
              <a:t>검색</a:t>
            </a:r>
            <a:endParaRPr lang="ko-KR" altLang="en-US" sz="2800" b="1" dirty="0">
              <a:ea typeface="맑은 고딕" panose="020B0503020000020004" pitchFamily="34" charset="-127"/>
            </a:endParaRPr>
          </a:p>
          <a:p>
            <a:endParaRPr lang="ko-KR" altLang="en-US" sz="2800">
              <a:ea typeface="맑은 고딕"/>
            </a:endParaRPr>
          </a:p>
          <a:p>
            <a:r>
              <a:rPr lang="ko-KR" altLang="en-US" sz="2800" dirty="0">
                <a:ea typeface="맑은 고딕"/>
              </a:rPr>
              <a:t>"수많은 데이터 중에서 </a:t>
            </a:r>
            <a:r>
              <a:rPr lang="ko-KR" altLang="en-US" sz="2800" b="1" dirty="0">
                <a:ea typeface="맑은 고딕"/>
              </a:rPr>
              <a:t>조건에 부합</a:t>
            </a:r>
            <a:r>
              <a:rPr lang="ko-KR" altLang="en-US" sz="2800" dirty="0">
                <a:ea typeface="맑은 고딕"/>
              </a:rPr>
              <a:t>하는 데이터 </a:t>
            </a:r>
            <a:r>
              <a:rPr lang="ko-KR" altLang="en-US" sz="2800" b="1" dirty="0">
                <a:ea typeface="맑은 고딕"/>
              </a:rPr>
              <a:t>범위를 축소</a:t>
            </a:r>
            <a:r>
              <a:rPr lang="ko-KR" altLang="en-US" sz="2800" dirty="0">
                <a:ea typeface="맑은 고딕"/>
              </a:rPr>
              <a:t>하는 행위"</a:t>
            </a:r>
          </a:p>
        </p:txBody>
      </p:sp>
    </p:spTree>
    <p:extLst>
      <p:ext uri="{BB962C8B-B14F-4D97-AF65-F5344CB8AC3E}">
        <p14:creationId xmlns:p14="http://schemas.microsoft.com/office/powerpoint/2010/main" val="1372096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534BD7-FE32-3C77-FCB1-5F3856BB497C}"/>
              </a:ext>
            </a:extLst>
          </p:cNvPr>
          <p:cNvSpPr txBox="1"/>
          <p:nvPr/>
        </p:nvSpPr>
        <p:spPr>
          <a:xfrm>
            <a:off x="974911" y="756397"/>
            <a:ext cx="59503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sz="2400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497FCA-386F-F6A1-9E0E-43321BD767AB}"/>
              </a:ext>
            </a:extLst>
          </p:cNvPr>
          <p:cNvSpPr txBox="1"/>
          <p:nvPr/>
        </p:nvSpPr>
        <p:spPr>
          <a:xfrm>
            <a:off x="739587" y="761999"/>
            <a:ext cx="995082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2400">
              <a:ea typeface="맑은 고딕"/>
            </a:endParaRPr>
          </a:p>
          <a:p>
            <a:r>
              <a:rPr lang="ko-KR" altLang="en-US" sz="2400">
                <a:ea typeface="맑은 고딕"/>
              </a:rPr>
              <a:t>전문 검색 쿼리 (</a:t>
            </a:r>
            <a:r>
              <a:rPr lang="ko-KR" altLang="en-US" sz="2400" err="1">
                <a:ea typeface="맑은 고딕"/>
              </a:rPr>
              <a:t>Full</a:t>
            </a:r>
            <a:r>
              <a:rPr lang="ko-KR" altLang="en-US" sz="2400">
                <a:ea typeface="맑은 고딕"/>
              </a:rPr>
              <a:t> </a:t>
            </a:r>
            <a:r>
              <a:rPr lang="ko-KR" altLang="en-US" sz="2400" err="1">
                <a:ea typeface="맑은 고딕"/>
              </a:rPr>
              <a:t>Text</a:t>
            </a:r>
            <a:r>
              <a:rPr lang="ko-KR" altLang="en-US" sz="2400">
                <a:ea typeface="맑은 고딕"/>
              </a:rPr>
              <a:t> </a:t>
            </a:r>
            <a:r>
              <a:rPr lang="ko-KR" altLang="en-US" sz="2400" err="1">
                <a:ea typeface="맑은 고딕"/>
              </a:rPr>
              <a:t>Query</a:t>
            </a:r>
            <a:r>
              <a:rPr lang="ko-KR" altLang="en-US" sz="2400">
                <a:ea typeface="맑은 고딕"/>
              </a:rPr>
              <a:t>) </a:t>
            </a:r>
            <a:endParaRPr lang="ko-KR">
              <a:ea typeface="맑은 고딕"/>
            </a:endParaRPr>
          </a:p>
          <a:p>
            <a:r>
              <a:rPr lang="ko-KR" altLang="en-US" sz="2400">
                <a:ea typeface="맑은 고딕"/>
              </a:rPr>
              <a:t>: </a:t>
            </a:r>
            <a:r>
              <a:rPr lang="ko-KR" altLang="en-US" sz="2400" b="1" err="1">
                <a:ea typeface="맑은 고딕"/>
              </a:rPr>
              <a:t>match</a:t>
            </a:r>
            <a:r>
              <a:rPr lang="ko-KR" altLang="en-US" sz="2400" b="1">
                <a:ea typeface="맑은 고딕"/>
              </a:rPr>
              <a:t> 쿼리</a:t>
            </a:r>
          </a:p>
          <a:p>
            <a:endParaRPr lang="ko-KR" altLang="en-US" sz="2400">
              <a:ea typeface="맑은 고딕"/>
            </a:endParaRPr>
          </a:p>
          <a:p>
            <a:endParaRPr lang="ko-KR" altLang="en-US" sz="2400">
              <a:ea typeface="맑은 고딕"/>
            </a:endParaRPr>
          </a:p>
          <a:p>
            <a:endParaRPr lang="ko-KR" altLang="en-US" sz="2400">
              <a:ea typeface="맑은 고딕"/>
            </a:endParaRPr>
          </a:p>
          <a:p>
            <a:endParaRPr lang="ko-KR" altLang="en-US" sz="2400">
              <a:ea typeface="맑은 고딕"/>
            </a:endParaRPr>
          </a:p>
          <a:p>
            <a:endParaRPr lang="ko-KR" altLang="en-US" sz="2400">
              <a:ea typeface="맑은 고딕"/>
            </a:endParaRPr>
          </a:p>
          <a:p>
            <a:endParaRPr lang="ko-KR" altLang="en-US" sz="2400">
              <a:ea typeface="맑은 고딕"/>
            </a:endParaRPr>
          </a:p>
        </p:txBody>
      </p:sp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2BC37F14-C03A-3876-BD84-D83BC94D0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488" y="2206498"/>
            <a:ext cx="3449170" cy="2792384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80C09C1-392D-6CAF-A350-9B50BBBA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46" y="2201001"/>
            <a:ext cx="2659262" cy="2796824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7F8262F-3844-B31B-B779-173B93EF04BF}"/>
              </a:ext>
            </a:extLst>
          </p:cNvPr>
          <p:cNvSpPr/>
          <p:nvPr/>
        </p:nvSpPr>
        <p:spPr>
          <a:xfrm>
            <a:off x="4308661" y="2846294"/>
            <a:ext cx="1176617" cy="907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495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66206B-0315-CA0B-F903-2B19FB3146C4}"/>
              </a:ext>
            </a:extLst>
          </p:cNvPr>
          <p:cNvSpPr txBox="1"/>
          <p:nvPr/>
        </p:nvSpPr>
        <p:spPr>
          <a:xfrm>
            <a:off x="819475" y="296052"/>
            <a:ext cx="8639735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 dirty="0">
                <a:latin typeface="Malgun Gothic"/>
                <a:ea typeface="Malgun Gothic"/>
              </a:rPr>
              <a:t>전문 검색 쿼리 (</a:t>
            </a:r>
            <a:r>
              <a:rPr lang="ko-KR" sz="2400" dirty="0" err="1">
                <a:latin typeface="Malgun Gothic"/>
                <a:ea typeface="Malgun Gothic"/>
              </a:rPr>
              <a:t>Full</a:t>
            </a:r>
            <a:r>
              <a:rPr lang="ko-KR" sz="2400" dirty="0">
                <a:latin typeface="Malgun Gothic"/>
                <a:ea typeface="Malgun Gothic"/>
              </a:rPr>
              <a:t> </a:t>
            </a:r>
            <a:r>
              <a:rPr lang="ko-KR" sz="2400" dirty="0" err="1">
                <a:latin typeface="Malgun Gothic"/>
                <a:ea typeface="Malgun Gothic"/>
              </a:rPr>
              <a:t>Text</a:t>
            </a:r>
            <a:r>
              <a:rPr lang="ko-KR" sz="2400" dirty="0">
                <a:latin typeface="Malgun Gothic"/>
                <a:ea typeface="Malgun Gothic"/>
              </a:rPr>
              <a:t> </a:t>
            </a:r>
            <a:r>
              <a:rPr lang="ko-KR" sz="2400" dirty="0" err="1">
                <a:latin typeface="Malgun Gothic"/>
                <a:ea typeface="Malgun Gothic"/>
              </a:rPr>
              <a:t>Query</a:t>
            </a:r>
            <a:r>
              <a:rPr lang="ko-KR" sz="2400" dirty="0">
                <a:latin typeface="Malgun Gothic"/>
                <a:ea typeface="Malgun Gothic"/>
              </a:rPr>
              <a:t>) </a:t>
            </a:r>
            <a:endParaRPr lang="ko-KR" dirty="0"/>
          </a:p>
          <a:p>
            <a:r>
              <a:rPr lang="ko-KR" sz="2400" dirty="0">
                <a:latin typeface="Malgun Gothic"/>
                <a:ea typeface="Malgun Gothic"/>
              </a:rPr>
              <a:t>: </a:t>
            </a:r>
            <a:r>
              <a:rPr lang="ko-KR" sz="2400" b="1" dirty="0" err="1">
                <a:latin typeface="Malgun Gothic"/>
                <a:ea typeface="Malgun Gothic"/>
              </a:rPr>
              <a:t>match_phrase</a:t>
            </a:r>
            <a:r>
              <a:rPr lang="ko-KR" sz="2400" dirty="0">
                <a:latin typeface="Malgun Gothic"/>
                <a:ea typeface="Malgun Gothic"/>
              </a:rPr>
              <a:t> 쿼리 </a:t>
            </a:r>
            <a:endParaRPr lang="ko-KR" dirty="0"/>
          </a:p>
          <a:p>
            <a:endParaRPr lang="ko-KR" altLang="en-US" sz="2400">
              <a:latin typeface="Malgun Gothic"/>
              <a:ea typeface="Malgun Gothic"/>
            </a:endParaRPr>
          </a:p>
          <a:p>
            <a:r>
              <a:rPr lang="ko-KR" dirty="0">
                <a:latin typeface="Malgun Gothic"/>
                <a:ea typeface="Malgun Gothic"/>
              </a:rPr>
              <a:t>공백을 포함해 </a:t>
            </a:r>
            <a:r>
              <a:rPr lang="ko-KR" b="1" dirty="0">
                <a:latin typeface="Malgun Gothic"/>
                <a:ea typeface="Malgun Gothic"/>
              </a:rPr>
              <a:t>정확히 일치</a:t>
            </a:r>
            <a:r>
              <a:rPr lang="ko-KR" dirty="0">
                <a:latin typeface="Malgun Gothic"/>
                <a:ea typeface="Malgun Gothic"/>
              </a:rPr>
              <a:t>하는 검색 결과</a:t>
            </a:r>
            <a:r>
              <a:rPr lang="ko-KR" altLang="en-US" sz="2400" dirty="0">
                <a:latin typeface="Malgun Gothic"/>
                <a:ea typeface="Malgun Gothic"/>
              </a:rPr>
              <a:t> </a:t>
            </a:r>
          </a:p>
          <a:p>
            <a:r>
              <a:rPr lang="ko-KR" altLang="en-US" dirty="0">
                <a:latin typeface="Malgun Gothic"/>
                <a:ea typeface="Malgun Gothic"/>
              </a:rPr>
              <a:t>(</a:t>
            </a:r>
            <a:r>
              <a:rPr lang="ko-KR" altLang="en-US" dirty="0" err="1">
                <a:latin typeface="Malgun Gothic"/>
                <a:ea typeface="Malgun Gothic"/>
              </a:rPr>
              <a:t>with</a:t>
            </a:r>
            <a:r>
              <a:rPr lang="ko-KR" altLang="en-US" dirty="0">
                <a:latin typeface="Malgun Gothic"/>
                <a:ea typeface="Malgun Gothic"/>
              </a:rPr>
              <a:t> </a:t>
            </a:r>
            <a:r>
              <a:rPr lang="ko-KR" altLang="en-US" dirty="0" err="1">
                <a:latin typeface="Malgun Gothic"/>
                <a:ea typeface="Malgun Gothic"/>
              </a:rPr>
              <a:t>slop</a:t>
            </a:r>
            <a:r>
              <a:rPr lang="ko-KR" altLang="en-US" dirty="0">
                <a:latin typeface="Malgun Gothic"/>
                <a:ea typeface="Malgun Gothic"/>
              </a:rPr>
              <a:t> 옵션 : 중간에 몇 개의 단어가 들어가도 </a:t>
            </a:r>
            <a:r>
              <a:rPr lang="ko-KR" altLang="en-US" b="1" dirty="0">
                <a:latin typeface="Malgun Gothic"/>
                <a:ea typeface="Malgun Gothic"/>
              </a:rPr>
              <a:t>허용</a:t>
            </a:r>
            <a:r>
              <a:rPr lang="ko-KR" altLang="en-US" dirty="0">
                <a:latin typeface="Malgun Gothic"/>
                <a:ea typeface="Malgun Gothic"/>
              </a:rPr>
              <a:t>을 해준다.) 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A5223B83-E4A7-2693-3D64-8BA0FBAD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8" y="2299367"/>
            <a:ext cx="4329736" cy="342684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80B4E2C-1885-6CFF-BCE8-A4CD25F0BE2B}"/>
              </a:ext>
            </a:extLst>
          </p:cNvPr>
          <p:cNvSpPr/>
          <p:nvPr/>
        </p:nvSpPr>
        <p:spPr>
          <a:xfrm>
            <a:off x="5580890" y="3433699"/>
            <a:ext cx="516193" cy="700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id="{CD4AE694-89DC-F3F9-A769-5CBBD028A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224" y="2298361"/>
            <a:ext cx="4155141" cy="323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48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EEC9FE-53CC-4C67-2080-DE5F2779FC7A}"/>
              </a:ext>
            </a:extLst>
          </p:cNvPr>
          <p:cNvSpPr txBox="1"/>
          <p:nvPr/>
        </p:nvSpPr>
        <p:spPr>
          <a:xfrm>
            <a:off x="936812" y="454959"/>
            <a:ext cx="794272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 err="1">
                <a:ea typeface="맑은 고딕"/>
              </a:rPr>
              <a:t>Bool</a:t>
            </a:r>
            <a:r>
              <a:rPr lang="ko-KR" altLang="en-US" sz="2400" dirty="0">
                <a:ea typeface="맑은 고딕"/>
              </a:rPr>
              <a:t> 복합 쿼리 </a:t>
            </a:r>
          </a:p>
          <a:p>
            <a:r>
              <a:rPr lang="ko-KR" altLang="en-US" sz="2400" b="1" dirty="0" err="1">
                <a:ea typeface="맑은 고딕"/>
              </a:rPr>
              <a:t>should</a:t>
            </a:r>
            <a:r>
              <a:rPr lang="ko-KR" altLang="en-US" sz="2400" b="1" dirty="0">
                <a:ea typeface="맑은 고딕"/>
              </a:rPr>
              <a:t> 쿼리 =&gt; </a:t>
            </a:r>
            <a:r>
              <a:rPr lang="ko-KR" altLang="en-US" sz="2400" dirty="0">
                <a:ea typeface="맑은 고딕"/>
              </a:rPr>
              <a:t>조건을 만족하면 더 </a:t>
            </a:r>
            <a:r>
              <a:rPr lang="ko-KR" altLang="en-US" sz="2400" b="1" dirty="0">
                <a:ea typeface="맑은 고딕"/>
              </a:rPr>
              <a:t>높은 점수</a:t>
            </a:r>
            <a:endParaRPr lang="en-US" altLang="ko-KR" b="1">
              <a:ea typeface="맑은 고딕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183ADB4-0181-BCD2-344C-9E093E2B6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311" y="1463001"/>
            <a:ext cx="2944905" cy="1713234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99AEC95-D43E-B90E-D7EC-D1AD17466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459" y="1094728"/>
            <a:ext cx="3236258" cy="2225661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02A189A-CA08-3754-FCC9-4804CE17A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635" y="3376817"/>
            <a:ext cx="3337111" cy="2625689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DC33305-599B-20A5-B3BF-408467E44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312" y="3253347"/>
            <a:ext cx="2944906" cy="251404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256713B-2D6B-A66C-F012-72724947D610}"/>
              </a:ext>
            </a:extLst>
          </p:cNvPr>
          <p:cNvSpPr/>
          <p:nvPr/>
        </p:nvSpPr>
        <p:spPr>
          <a:xfrm>
            <a:off x="5244353" y="1848970"/>
            <a:ext cx="1479176" cy="907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8B197BF-DF41-18AA-3E13-B4FE7DC52E1C}"/>
              </a:ext>
            </a:extLst>
          </p:cNvPr>
          <p:cNvSpPr/>
          <p:nvPr/>
        </p:nvSpPr>
        <p:spPr>
          <a:xfrm>
            <a:off x="5311588" y="3798793"/>
            <a:ext cx="1535205" cy="9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489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97420B-D35D-9219-0895-ADC30184CF26}"/>
              </a:ext>
            </a:extLst>
          </p:cNvPr>
          <p:cNvSpPr txBox="1"/>
          <p:nvPr/>
        </p:nvSpPr>
        <p:spPr>
          <a:xfrm>
            <a:off x="4134969" y="1490381"/>
            <a:ext cx="7664824" cy="37315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>
              <a:ea typeface="맑은 고딕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BFC7CC51-0653-B9A3-5A37-263EDA5D7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35" y="1560131"/>
            <a:ext cx="3325906" cy="3726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1E9B7-E71E-1E05-2999-17D6357ADA0B}"/>
              </a:ext>
            </a:extLst>
          </p:cNvPr>
          <p:cNvSpPr txBox="1"/>
          <p:nvPr/>
        </p:nvSpPr>
        <p:spPr>
          <a:xfrm>
            <a:off x="4880161" y="1809748"/>
            <a:ext cx="69084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ea typeface="맑은 고딕"/>
              </a:rPr>
              <a:t>스키 장갑</a:t>
            </a:r>
            <a:r>
              <a:rPr lang="ko-KR" altLang="en-US" sz="2000" dirty="0">
                <a:ea typeface="맑은 고딕"/>
              </a:rPr>
              <a:t>을 검색 (</a:t>
            </a:r>
            <a:r>
              <a:rPr lang="ko-KR" altLang="en-US" sz="2000" dirty="0" err="1">
                <a:ea typeface="맑은 고딕"/>
              </a:rPr>
              <a:t>match</a:t>
            </a:r>
            <a:r>
              <a:rPr lang="ko-KR" altLang="en-US" sz="2000" dirty="0">
                <a:ea typeface="맑은 고딕"/>
              </a:rPr>
              <a:t> 쿼리) </a:t>
            </a:r>
          </a:p>
          <a:p>
            <a:endParaRPr lang="ko-KR" altLang="en-US" sz="200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=&gt; 각종 </a:t>
            </a:r>
            <a:r>
              <a:rPr lang="ko-KR" altLang="en-US" sz="2000" b="1" dirty="0">
                <a:ea typeface="맑은 고딕"/>
              </a:rPr>
              <a:t>스키</a:t>
            </a:r>
            <a:r>
              <a:rPr lang="ko-KR" altLang="en-US" sz="2000" dirty="0">
                <a:ea typeface="맑은 고딕"/>
              </a:rPr>
              <a:t> 용품 + 각종 </a:t>
            </a:r>
            <a:r>
              <a:rPr lang="ko-KR" altLang="en-US" sz="2000" b="1" dirty="0">
                <a:ea typeface="맑은 고딕"/>
              </a:rPr>
              <a:t>장갑</a:t>
            </a:r>
          </a:p>
          <a:p>
            <a:endParaRPr lang="ko-KR" altLang="en-US" sz="2000" b="1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=&gt; "</a:t>
            </a:r>
            <a:r>
              <a:rPr lang="ko-KR" altLang="en-US" sz="2000" b="1" dirty="0">
                <a:ea typeface="맑은 고딕"/>
              </a:rPr>
              <a:t>스키 장갑</a:t>
            </a:r>
            <a:r>
              <a:rPr lang="ko-KR" altLang="en-US" sz="2000" dirty="0">
                <a:ea typeface="맑은 고딕"/>
              </a:rPr>
              <a:t>"(</a:t>
            </a:r>
            <a:r>
              <a:rPr lang="ko-KR" altLang="en-US" sz="2000" dirty="0" err="1">
                <a:ea typeface="맑은 고딕"/>
              </a:rPr>
              <a:t>match_phrase</a:t>
            </a:r>
            <a:r>
              <a:rPr lang="ko-KR" altLang="en-US" sz="2000" dirty="0">
                <a:ea typeface="맑은 고딕"/>
              </a:rPr>
              <a:t> 쿼리)이 포함 되어있으면 </a:t>
            </a:r>
            <a:endParaRPr lang="ko-KR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가중치를 준다(</a:t>
            </a:r>
            <a:r>
              <a:rPr lang="ko-KR" altLang="en-US" sz="2000" dirty="0" err="1">
                <a:ea typeface="맑은 고딕"/>
              </a:rPr>
              <a:t>should</a:t>
            </a:r>
            <a:r>
              <a:rPr lang="ko-KR" altLang="en-US" sz="2000" dirty="0">
                <a:ea typeface="맑은 고딕"/>
              </a:rPr>
              <a:t> 쿼리)</a:t>
            </a:r>
            <a:endParaRPr lang="ko-KR">
              <a:ea typeface="맑은 고딕"/>
            </a:endParaRPr>
          </a:p>
          <a:p>
            <a:endParaRPr lang="ko-KR" altLang="en-US" sz="200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=&gt; "스키 </a:t>
            </a:r>
            <a:r>
              <a:rPr lang="ko-KR" altLang="en-US" sz="2000" b="1" dirty="0">
                <a:ea typeface="맑은 고딕"/>
              </a:rPr>
              <a:t>벙어리</a:t>
            </a:r>
            <a:r>
              <a:rPr lang="ko-KR" altLang="en-US" sz="2000" dirty="0">
                <a:ea typeface="맑은 고딕"/>
              </a:rPr>
              <a:t> 장갑", "스키 </a:t>
            </a:r>
            <a:r>
              <a:rPr lang="ko-KR" altLang="en-US" sz="2000" b="1" dirty="0">
                <a:ea typeface="맑은 고딕"/>
              </a:rPr>
              <a:t>보드</a:t>
            </a:r>
            <a:r>
              <a:rPr lang="ko-KR" altLang="en-US" sz="2000" dirty="0">
                <a:ea typeface="맑은 고딕"/>
              </a:rPr>
              <a:t> </a:t>
            </a:r>
            <a:r>
              <a:rPr lang="ko-KR" altLang="en-US" sz="2000" dirty="0" err="1">
                <a:ea typeface="맑은 고딕"/>
              </a:rPr>
              <a:t>장갑"에도</a:t>
            </a:r>
            <a:r>
              <a:rPr lang="ko-KR" altLang="en-US" sz="2000" dirty="0">
                <a:ea typeface="맑은 고딕"/>
              </a:rPr>
              <a:t> 가중치를 부여 허용 (</a:t>
            </a:r>
            <a:r>
              <a:rPr lang="ko-KR" altLang="en-US" sz="2000" dirty="0" err="1">
                <a:ea typeface="맑은 고딕"/>
              </a:rPr>
              <a:t>slop</a:t>
            </a:r>
            <a:r>
              <a:rPr lang="ko-KR" altLang="en-US" sz="2000" dirty="0">
                <a:ea typeface="맑은 고딕"/>
              </a:rPr>
              <a:t> 옵션)</a:t>
            </a:r>
          </a:p>
        </p:txBody>
      </p:sp>
    </p:spTree>
    <p:extLst>
      <p:ext uri="{BB962C8B-B14F-4D97-AF65-F5344CB8AC3E}">
        <p14:creationId xmlns:p14="http://schemas.microsoft.com/office/powerpoint/2010/main" val="2154819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6EE462-E5C9-4D9B-09FE-F41F63941D05}"/>
              </a:ext>
            </a:extLst>
          </p:cNvPr>
          <p:cNvSpPr txBox="1"/>
          <p:nvPr/>
        </p:nvSpPr>
        <p:spPr>
          <a:xfrm>
            <a:off x="1411941" y="621926"/>
            <a:ext cx="49081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맑은 고딕"/>
              </a:rPr>
              <a:t>좋은 점수를 받으려면?  </a:t>
            </a:r>
            <a:endParaRPr lang="ko-KR" sz="2400" b="1">
              <a:ea typeface="맑은 고딕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F4DF880D-607E-0529-8C31-D24A85CC8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892" y="1190343"/>
            <a:ext cx="6816539" cy="981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49CEC3-B4CB-1BC2-E041-14DF4C21B9AA}"/>
              </a:ext>
            </a:extLst>
          </p:cNvPr>
          <p:cNvSpPr txBox="1"/>
          <p:nvPr/>
        </p:nvSpPr>
        <p:spPr>
          <a:xfrm>
            <a:off x="1417543" y="2179543"/>
            <a:ext cx="8510866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000" dirty="0">
                <a:ea typeface="+mn-lt"/>
                <a:cs typeface="+mn-lt"/>
              </a:rPr>
              <a:t>1. </a:t>
            </a:r>
            <a:r>
              <a:rPr lang="ko-KR" sz="2000" b="1" dirty="0" err="1">
                <a:ea typeface="+mn-lt"/>
                <a:cs typeface="+mn-lt"/>
              </a:rPr>
              <a:t>Term</a:t>
            </a:r>
            <a:r>
              <a:rPr lang="ko-KR" sz="2000" b="1" dirty="0">
                <a:ea typeface="+mn-lt"/>
                <a:cs typeface="+mn-lt"/>
              </a:rPr>
              <a:t> </a:t>
            </a:r>
            <a:r>
              <a:rPr lang="ko-KR" sz="2000" b="1" dirty="0" err="1">
                <a:ea typeface="+mn-lt"/>
                <a:cs typeface="+mn-lt"/>
              </a:rPr>
              <a:t>Frequency</a:t>
            </a:r>
            <a:r>
              <a:rPr lang="ko-KR" sz="2000" b="1" dirty="0">
                <a:ea typeface="+mn-lt"/>
                <a:cs typeface="+mn-lt"/>
              </a:rPr>
              <a:t> </a:t>
            </a:r>
            <a:endParaRPr lang="ko-KR" sz="2000" dirty="0"/>
          </a:p>
          <a:p>
            <a:r>
              <a:rPr lang="ko-KR" dirty="0">
                <a:ea typeface="+mn-lt"/>
                <a:cs typeface="+mn-lt"/>
              </a:rPr>
              <a:t>특정 용어가 </a:t>
            </a:r>
            <a:r>
              <a:rPr lang="ko-KR" b="1" dirty="0">
                <a:ea typeface="+mn-lt"/>
                <a:cs typeface="+mn-lt"/>
              </a:rPr>
              <a:t>하나의</a:t>
            </a:r>
            <a:r>
              <a:rPr lang="ko-KR" dirty="0">
                <a:ea typeface="+mn-lt"/>
                <a:cs typeface="+mn-lt"/>
              </a:rPr>
              <a:t> 도큐먼트에 </a:t>
            </a:r>
            <a:r>
              <a:rPr lang="ko-KR" b="1" dirty="0">
                <a:ea typeface="+mn-lt"/>
                <a:cs typeface="+mn-lt"/>
              </a:rPr>
              <a:t>얼마나 많이</a:t>
            </a:r>
            <a:r>
              <a:rPr lang="ko-KR" dirty="0">
                <a:ea typeface="+mn-lt"/>
                <a:cs typeface="+mn-lt"/>
              </a:rPr>
              <a:t> 등장했는가? </a:t>
            </a:r>
            <a:endParaRPr lang="ko-KR" dirty="0"/>
          </a:p>
          <a:p>
            <a:endParaRPr lang="ko-KR" altLang="en-US" b="1">
              <a:ea typeface="맑은 고딕" panose="020B0503020000020004" pitchFamily="34" charset="-127"/>
            </a:endParaRPr>
          </a:p>
          <a:p>
            <a:r>
              <a:rPr lang="ko-KR" altLang="en-US" dirty="0" err="1">
                <a:ea typeface="맑은 고딕"/>
              </a:rPr>
              <a:t>Ex</a:t>
            </a:r>
            <a:r>
              <a:rPr lang="ko-KR" altLang="en-US" dirty="0">
                <a:ea typeface="맑은 고딕"/>
              </a:rPr>
              <a:t>)</a:t>
            </a:r>
            <a:r>
              <a:rPr lang="ko-KR" altLang="en-US" b="1" dirty="0">
                <a:ea typeface="맑은 고딕"/>
              </a:rPr>
              <a:t> </a:t>
            </a:r>
            <a:r>
              <a:rPr lang="ko-KR" altLang="en-US" b="1" dirty="0" err="1">
                <a:ea typeface="맑은 고딕"/>
              </a:rPr>
              <a:t>쥬라기</a:t>
            </a:r>
            <a:r>
              <a:rPr lang="ko-KR" altLang="en-US" b="1" dirty="0">
                <a:ea typeface="맑은 고딕"/>
              </a:rPr>
              <a:t>, 공원</a:t>
            </a:r>
            <a:r>
              <a:rPr lang="ko-KR" altLang="en-US" dirty="0">
                <a:ea typeface="맑은 고딕"/>
              </a:rPr>
              <a:t>이란 단어가 특정 문서에 </a:t>
            </a:r>
            <a:r>
              <a:rPr lang="ko-KR" altLang="en-US" b="1" dirty="0">
                <a:ea typeface="맑은 고딕"/>
              </a:rPr>
              <a:t>많이 등장</a:t>
            </a:r>
            <a:r>
              <a:rPr lang="ko-KR" altLang="en-US" dirty="0">
                <a:ea typeface="맑은 고딕"/>
              </a:rPr>
              <a:t>할수록 높은 점수</a:t>
            </a:r>
          </a:p>
          <a:p>
            <a:endParaRPr lang="ko-KR" altLang="en-US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2. </a:t>
            </a:r>
            <a:r>
              <a:rPr lang="ko-KR" sz="2000" dirty="0" err="1">
                <a:ea typeface="+mn-lt"/>
                <a:cs typeface="+mn-lt"/>
              </a:rPr>
              <a:t>Inverse</a:t>
            </a:r>
            <a:r>
              <a:rPr lang="ko-KR" sz="2000" dirty="0">
                <a:ea typeface="+mn-lt"/>
                <a:cs typeface="+mn-lt"/>
              </a:rPr>
              <a:t> </a:t>
            </a:r>
            <a:r>
              <a:rPr lang="ko-KR" sz="2000" b="1" dirty="0" err="1">
                <a:ea typeface="+mn-lt"/>
                <a:cs typeface="+mn-lt"/>
              </a:rPr>
              <a:t>Document</a:t>
            </a:r>
            <a:r>
              <a:rPr lang="ko-KR" sz="2000" b="1" dirty="0">
                <a:ea typeface="+mn-lt"/>
                <a:cs typeface="+mn-lt"/>
              </a:rPr>
              <a:t> </a:t>
            </a:r>
            <a:r>
              <a:rPr lang="ko-KR" sz="2000" b="1" dirty="0" err="1">
                <a:ea typeface="+mn-lt"/>
                <a:cs typeface="+mn-lt"/>
              </a:rPr>
              <a:t>Frequency</a:t>
            </a:r>
            <a:endParaRPr lang="ko-KR" sz="2000" b="1" dirty="0">
              <a:ea typeface="+mn-lt"/>
              <a:cs typeface="+mn-lt"/>
            </a:endParaRPr>
          </a:p>
          <a:p>
            <a:r>
              <a:rPr lang="ko-KR" b="1" dirty="0">
                <a:ea typeface="+mn-lt"/>
                <a:cs typeface="+mn-lt"/>
              </a:rPr>
              <a:t>전체 도큐먼트</a:t>
            </a:r>
            <a:r>
              <a:rPr lang="ko-KR" dirty="0">
                <a:ea typeface="+mn-lt"/>
                <a:cs typeface="+mn-lt"/>
              </a:rPr>
              <a:t>에서 자주 등장하는 단어일 수록 낮은 점수</a:t>
            </a:r>
            <a:endParaRPr lang="en-US" altLang="ko-KR" dirty="0">
              <a:ea typeface="맑은 고딕" panose="020B0503020000020004" pitchFamily="34" charset="-127"/>
              <a:cs typeface="+mn-lt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Ex) </a:t>
            </a:r>
            <a:r>
              <a:rPr lang="en-US" altLang="ko-KR" dirty="0" err="1">
                <a:ea typeface="맑은 고딕"/>
              </a:rPr>
              <a:t>쥬라기보단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b="1" dirty="0" err="1">
                <a:ea typeface="맑은 고딕"/>
              </a:rPr>
              <a:t>공원이</a:t>
            </a:r>
            <a:r>
              <a:rPr lang="en-US" altLang="ko-KR" b="1" dirty="0">
                <a:ea typeface="맑은 고딕"/>
              </a:rPr>
              <a:t> 더 </a:t>
            </a:r>
            <a:r>
              <a:rPr lang="en-US" altLang="ko-KR" b="1" dirty="0" err="1">
                <a:ea typeface="맑은 고딕"/>
              </a:rPr>
              <a:t>흔한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단어이다</a:t>
            </a:r>
            <a:r>
              <a:rPr lang="en-US" altLang="ko-KR" dirty="0">
                <a:ea typeface="맑은 고딕"/>
              </a:rPr>
              <a:t>. </a:t>
            </a:r>
            <a:endParaRPr lang="en-US" altLang="ko-KR" dirty="0">
              <a:ea typeface="맑은 고딕" panose="020B0503020000020004" pitchFamily="34" charset="-127"/>
            </a:endParaRPr>
          </a:p>
          <a:p>
            <a:endParaRPr lang="ko-KR" altLang="en-US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3. 필드 길이</a:t>
            </a:r>
          </a:p>
          <a:p>
            <a:r>
              <a:rPr lang="ko-KR" altLang="en-US" dirty="0">
                <a:ea typeface="맑은 고딕"/>
              </a:rPr>
              <a:t>검색된 도큐먼트의 필드 길이가 </a:t>
            </a:r>
            <a:r>
              <a:rPr lang="ko-KR" altLang="en-US" dirty="0" err="1">
                <a:ea typeface="맑은 고딕"/>
              </a:rPr>
              <a:t>어떠한가</a:t>
            </a:r>
            <a:r>
              <a:rPr lang="ko-KR" altLang="en-US" dirty="0">
                <a:ea typeface="맑은 고딕"/>
              </a:rPr>
              <a:t>? </a:t>
            </a:r>
          </a:p>
          <a:p>
            <a:endParaRPr lang="ko-KR" altLang="en-US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Ex</a:t>
            </a:r>
            <a:r>
              <a:rPr lang="ko-KR" altLang="en-US" dirty="0">
                <a:ea typeface="맑은 고딕"/>
              </a:rPr>
              <a:t>) 글의 내용 보단 </a:t>
            </a:r>
            <a:r>
              <a:rPr lang="ko-KR" altLang="en-US" b="1" dirty="0">
                <a:ea typeface="맑은 고딕"/>
              </a:rPr>
              <a:t>제목에서 검색이 됐을 때</a:t>
            </a:r>
            <a:r>
              <a:rPr lang="ko-KR" altLang="en-US" dirty="0">
                <a:ea typeface="맑은 고딕"/>
              </a:rPr>
              <a:t> 높은 점수</a:t>
            </a:r>
          </a:p>
        </p:txBody>
      </p:sp>
    </p:spTree>
    <p:extLst>
      <p:ext uri="{BB962C8B-B14F-4D97-AF65-F5344CB8AC3E}">
        <p14:creationId xmlns:p14="http://schemas.microsoft.com/office/powerpoint/2010/main" val="292904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489A2-A475-226C-E382-D08DFAAC611C}"/>
              </a:ext>
            </a:extLst>
          </p:cNvPr>
          <p:cNvSpPr txBox="1"/>
          <p:nvPr/>
        </p:nvSpPr>
        <p:spPr>
          <a:xfrm>
            <a:off x="1049594" y="779207"/>
            <a:ext cx="961348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>
              <a:ea typeface="Malgun Gothic"/>
            </a:endParaRPr>
          </a:p>
          <a:p>
            <a:r>
              <a:rPr lang="ko-KR">
                <a:ea typeface="Malgun Gothic"/>
              </a:rPr>
              <a:t>​</a:t>
            </a:r>
            <a:r>
              <a:rPr lang="ko-KR" sz="2400" b="1">
                <a:ea typeface="Malgun Gothic"/>
              </a:rPr>
              <a:t>쿼리 컨텍스트 </a:t>
            </a:r>
            <a:r>
              <a:rPr lang="en-US" altLang="ko-KR" sz="2400" b="1">
                <a:ea typeface="Malgun Gothic"/>
              </a:rPr>
              <a:t>x</a:t>
            </a:r>
            <a:r>
              <a:rPr lang="ko-KR" altLang="en-US" sz="2400" b="1">
                <a:ea typeface="Malgun Gothic"/>
              </a:rPr>
              <a:t> 필터 컨텍스트 </a:t>
            </a:r>
            <a:endParaRPr lang="ko-KR" sz="2400">
              <a:ea typeface="Malgun Gothic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E4818260-5056-36A6-EF1B-DC7B02B31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1980124"/>
            <a:ext cx="4333314" cy="29454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76354F-E32A-CCB2-6012-240324AA88C0}"/>
              </a:ext>
            </a:extLst>
          </p:cNvPr>
          <p:cNvSpPr txBox="1"/>
          <p:nvPr/>
        </p:nvSpPr>
        <p:spPr>
          <a:xfrm>
            <a:off x="5693167" y="2165844"/>
            <a:ext cx="6344263" cy="3200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solidFill>
                  <a:srgbClr val="333333"/>
                </a:solidFill>
                <a:latin typeface="-apple-system"/>
                <a:ea typeface="맑은 고딕"/>
              </a:rPr>
              <a:t>쿼리 컨텍스트 </a:t>
            </a:r>
            <a:endParaRPr lang="ko-KR" b="1" dirty="0"/>
          </a:p>
          <a:p>
            <a:endParaRPr lang="ko-KR" altLang="en-US">
              <a:solidFill>
                <a:srgbClr val="333333"/>
              </a:solidFill>
              <a:latin typeface="-apple-system"/>
              <a:ea typeface="맑은 고딕"/>
            </a:endParaRPr>
          </a:p>
          <a:p>
            <a:r>
              <a:rPr lang="ko-KR" altLang="en-US" dirty="0">
                <a:solidFill>
                  <a:srgbClr val="333333"/>
                </a:solidFill>
                <a:latin typeface="-apple-system"/>
                <a:ea typeface="맑은 고딕"/>
              </a:rPr>
              <a:t>:해당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-apple-system"/>
                <a:ea typeface="맑은 고딕"/>
              </a:rPr>
              <a:t>단어가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맑은 고딕"/>
              </a:rPr>
              <a:t> </a:t>
            </a:r>
            <a:r>
              <a:rPr lang="ko-KR" altLang="en-US" b="1" dirty="0" err="1">
                <a:solidFill>
                  <a:srgbClr val="333333"/>
                </a:solidFill>
                <a:latin typeface="-apple-system"/>
                <a:ea typeface="맑은 고딕"/>
              </a:rPr>
              <a:t>포함되어</a:t>
            </a:r>
            <a:r>
              <a:rPr lang="ko-KR" altLang="en-US" dirty="0" err="1">
                <a:solidFill>
                  <a:srgbClr val="333333"/>
                </a:solidFill>
                <a:latin typeface="-apple-system"/>
                <a:ea typeface="맑은 고딕"/>
              </a:rPr>
              <a:t>있는지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맑은 고딕"/>
              </a:rPr>
              <a:t>? </a:t>
            </a:r>
            <a:endParaRPr lang="en-US" dirty="0">
              <a:ea typeface="맑은 고딕"/>
            </a:endParaRPr>
          </a:p>
          <a:p>
            <a:r>
              <a:rPr lang="en-US" altLang="ko-KR" dirty="0">
                <a:solidFill>
                  <a:srgbClr val="333333"/>
                </a:solidFill>
                <a:latin typeface="-apple-system"/>
                <a:ea typeface="+mn-lt"/>
                <a:cs typeface="+mn-lt"/>
              </a:rPr>
              <a:t>(</a:t>
            </a:r>
            <a:r>
              <a:rPr lang="en-US" altLang="ko-KR" dirty="0" err="1">
                <a:solidFill>
                  <a:srgbClr val="333333"/>
                </a:solidFill>
                <a:latin typeface="-apple-system"/>
                <a:ea typeface="+mn-lt"/>
                <a:cs typeface="+mn-lt"/>
              </a:rPr>
              <a:t>유사도를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-apple-system"/>
                <a:ea typeface="+mn-lt"/>
                <a:cs typeface="+mn-lt"/>
              </a:rPr>
              <a:t>계산해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-apple-system"/>
                <a:ea typeface="+mn-lt"/>
                <a:cs typeface="+mn-lt"/>
              </a:rPr>
              <a:t>점수를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-apple-system"/>
                <a:ea typeface="+mn-lt"/>
                <a:cs typeface="+mn-lt"/>
              </a:rPr>
              <a:t>결과에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-apple-system"/>
                <a:ea typeface="+mn-lt"/>
                <a:cs typeface="+mn-lt"/>
              </a:rPr>
              <a:t>포함하여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-apple-system"/>
                <a:ea typeface="+mn-lt"/>
                <a:cs typeface="+mn-lt"/>
              </a:rPr>
              <a:t>반환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+mn-lt"/>
                <a:cs typeface="+mn-lt"/>
              </a:rPr>
              <a:t>)</a:t>
            </a:r>
          </a:p>
          <a:p>
            <a:endParaRPr lang="en-US" altLang="ko-KR">
              <a:solidFill>
                <a:srgbClr val="333333"/>
              </a:solidFill>
              <a:latin typeface="-apple-system"/>
              <a:ea typeface="+mn-lt"/>
              <a:cs typeface="+mn-lt"/>
            </a:endParaRPr>
          </a:p>
          <a:p>
            <a:endParaRPr lang="en-US" altLang="ko-KR">
              <a:solidFill>
                <a:srgbClr val="333333"/>
              </a:solidFill>
              <a:latin typeface="-apple-system"/>
              <a:ea typeface="+mn-lt"/>
              <a:cs typeface="+mn-lt"/>
            </a:endParaRPr>
          </a:p>
          <a:p>
            <a:r>
              <a:rPr lang="en-US" sz="2000" b="1" dirty="0" err="1">
                <a:ea typeface="+mn-lt"/>
                <a:cs typeface="+mn-lt"/>
              </a:rPr>
              <a:t>필터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ko-KR" altLang="en-US" sz="2000" b="1" dirty="0">
                <a:ea typeface="+mn-lt"/>
                <a:cs typeface="+mn-lt"/>
              </a:rPr>
              <a:t>컨텍스트</a:t>
            </a:r>
            <a:r>
              <a:rPr lang="en-US" altLang="ko-KR" sz="2000" b="1" dirty="0">
                <a:ea typeface="+mn-lt"/>
                <a:cs typeface="+mn-lt"/>
              </a:rPr>
              <a:t> </a:t>
            </a:r>
            <a:endParaRPr lang="en-US" sz="2000" b="1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정확하게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해당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단어인가</a:t>
            </a:r>
            <a:r>
              <a:rPr lang="en-US" dirty="0">
                <a:ea typeface="+mn-lt"/>
                <a:cs typeface="+mn-lt"/>
              </a:rPr>
              <a:t>? (</a:t>
            </a:r>
            <a:r>
              <a:rPr lang="ko-KR" altLang="en-US" dirty="0">
                <a:ea typeface="+mn-lt"/>
                <a:cs typeface="+mn-lt"/>
              </a:rPr>
              <a:t>예</a:t>
            </a:r>
            <a:r>
              <a:rPr lang="en-US" dirty="0">
                <a:ea typeface="+mn-lt"/>
                <a:cs typeface="+mn-lt"/>
              </a:rPr>
              <a:t>/</a:t>
            </a:r>
            <a:r>
              <a:rPr lang="ko-KR" altLang="en-US" dirty="0" err="1">
                <a:ea typeface="+mn-lt"/>
                <a:cs typeface="+mn-lt"/>
              </a:rPr>
              <a:t>아니오</a:t>
            </a:r>
            <a:r>
              <a:rPr lang="en-US" dirty="0">
                <a:ea typeface="+mn-lt"/>
                <a:cs typeface="+mn-lt"/>
              </a:rPr>
              <a:t>) </a:t>
            </a:r>
          </a:p>
          <a:p>
            <a:r>
              <a:rPr lang="en-US" dirty="0">
                <a:ea typeface="맑은 고딕"/>
              </a:rPr>
              <a:t>(</a:t>
            </a:r>
            <a:r>
              <a:rPr lang="ko-KR" altLang="en-US" b="1" dirty="0">
                <a:ea typeface="맑은 고딕"/>
              </a:rPr>
              <a:t>유사도를 포함하지 않는다 </a:t>
            </a:r>
          </a:p>
          <a:p>
            <a:r>
              <a:rPr lang="ko-KR" altLang="en-US" dirty="0">
                <a:ea typeface="맑은 고딕"/>
              </a:rPr>
              <a:t>=&gt; 쿼리 속도 향상 </a:t>
            </a:r>
            <a:endParaRPr lang="ko-KR" dirty="0"/>
          </a:p>
          <a:p>
            <a:r>
              <a:rPr lang="ko-KR" altLang="en-US" dirty="0">
                <a:ea typeface="맑은 고딕"/>
              </a:rPr>
              <a:t>=&gt; 캐시로 이용이 가능하다. )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86430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768846-B36D-4C7F-783C-191AAC676511}"/>
              </a:ext>
            </a:extLst>
          </p:cNvPr>
          <p:cNvSpPr txBox="1"/>
          <p:nvPr/>
        </p:nvSpPr>
        <p:spPr>
          <a:xfrm>
            <a:off x="598098" y="1015042"/>
            <a:ext cx="11225839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 err="1">
                <a:ea typeface="맑은 고딕"/>
              </a:rPr>
              <a:t>참고</a:t>
            </a:r>
            <a:endParaRPr lang="en-US" altLang="ko-KR" sz="2400">
              <a:ea typeface="맑은 고딕"/>
            </a:endParaRP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-</a:t>
            </a:r>
            <a:r>
              <a:rPr lang="en-US" sz="2400" b="1" dirty="0">
                <a:ea typeface="+mn-lt"/>
                <a:cs typeface="+mn-lt"/>
              </a:rPr>
              <a:t>Elastic </a:t>
            </a:r>
            <a:r>
              <a:rPr lang="ko-KR" altLang="en-US" sz="2400" b="1" dirty="0">
                <a:ea typeface="+mn-lt"/>
                <a:cs typeface="+mn-lt"/>
              </a:rPr>
              <a:t>가이드북</a:t>
            </a:r>
            <a:r>
              <a:rPr lang="ko-KR" altLang="en-US" sz="2400" dirty="0">
                <a:ea typeface="+mn-lt"/>
                <a:cs typeface="+mn-lt"/>
              </a:rPr>
              <a:t>(김종민 님) </a:t>
            </a:r>
            <a:r>
              <a:rPr lang="en-US" sz="2400" dirty="0">
                <a:ea typeface="+mn-lt"/>
                <a:cs typeface="+mn-lt"/>
                <a:hlinkClick r:id="rId2"/>
              </a:rPr>
              <a:t>https://esbook.kimjmin.net/</a:t>
            </a:r>
            <a:endParaRPr lang="en-US" sz="2400" dirty="0">
              <a:ea typeface="+mn-lt"/>
              <a:cs typeface="+mn-lt"/>
            </a:endParaRPr>
          </a:p>
          <a:p>
            <a:endParaRPr lang="en-US" sz="2400" dirty="0">
              <a:ea typeface="맑은 고딕"/>
            </a:endParaRPr>
          </a:p>
          <a:p>
            <a:endParaRPr lang="en-US" altLang="ko-KR" sz="2400" dirty="0">
              <a:ea typeface="+mn-lt"/>
              <a:cs typeface="+mn-lt"/>
            </a:endParaRPr>
          </a:p>
          <a:p>
            <a:endParaRPr lang="en-US" altLang="ko-KR" sz="2400" dirty="0">
              <a:ea typeface="+mn-lt"/>
              <a:cs typeface="+mn-lt"/>
            </a:endParaRPr>
          </a:p>
          <a:p>
            <a:pPr marL="342900" indent="-342900">
              <a:buFont typeface="Calibri"/>
              <a:buChar char="-"/>
            </a:pPr>
            <a:r>
              <a:rPr lang="ko-KR" altLang="en-US" sz="2400" b="1" dirty="0" err="1">
                <a:ea typeface="+mn-lt"/>
                <a:cs typeface="+mn-lt"/>
              </a:rPr>
              <a:t>엘라스틱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스택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개발부터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운영까지</a:t>
            </a:r>
            <a:endParaRPr lang="en-US" sz="2400" b="1">
              <a:ea typeface="+mn-lt"/>
              <a:cs typeface="+mn-lt"/>
            </a:endParaRPr>
          </a:p>
          <a:p>
            <a:r>
              <a:rPr lang="en-US" altLang="ko-KR" sz="2400" dirty="0">
                <a:ea typeface="맑은 고딕"/>
              </a:rPr>
              <a:t> </a:t>
            </a:r>
            <a:r>
              <a:rPr lang="en-US" sz="2400" dirty="0">
                <a:ea typeface="+mn-lt"/>
                <a:cs typeface="+mn-lt"/>
                <a:hlinkClick r:id="rId3"/>
              </a:rPr>
              <a:t>http://www.yes24.com/Product/Goods/103030516</a:t>
            </a:r>
          </a:p>
          <a:p>
            <a:endParaRPr lang="en-US" sz="2400" dirty="0">
              <a:ea typeface="맑은 고딕"/>
            </a:endParaRPr>
          </a:p>
          <a:p>
            <a:endParaRPr lang="en-US" sz="2400" dirty="0">
              <a:ea typeface="맑은 고딕"/>
            </a:endParaRPr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449ACB4-8CC2-B21D-DFDC-240BF215D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513" y="2513244"/>
            <a:ext cx="3476444" cy="27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1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7E2F36-BBA3-E40E-9C2E-77AA04FB3882}"/>
              </a:ext>
            </a:extLst>
          </p:cNvPr>
          <p:cNvSpPr txBox="1"/>
          <p:nvPr/>
        </p:nvSpPr>
        <p:spPr>
          <a:xfrm>
            <a:off x="1284194" y="1889312"/>
            <a:ext cx="8043580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>
                <a:ea typeface="맑은 고딕"/>
              </a:rPr>
              <a:t>목차</a:t>
            </a:r>
          </a:p>
          <a:p>
            <a:endParaRPr lang="ko-KR" altLang="en-US" sz="2800"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err="1">
                <a:ea typeface="맑은 고딕"/>
              </a:rPr>
              <a:t>Elastic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Search란</a:t>
            </a:r>
            <a:r>
              <a:rPr lang="ko-KR" altLang="en-US">
                <a:ea typeface="맑은 고딕"/>
              </a:rPr>
              <a:t>? </a:t>
            </a:r>
          </a:p>
          <a:p>
            <a:pPr marL="342900" indent="-342900">
              <a:buAutoNum type="arabicPeriod"/>
            </a:pPr>
            <a:endParaRPr lang="ko-KR" altLang="en-US"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err="1">
                <a:ea typeface="맑은 고딕"/>
              </a:rPr>
              <a:t>Elastic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Search를</a:t>
            </a:r>
            <a:r>
              <a:rPr lang="ko-KR" altLang="en-US">
                <a:ea typeface="맑은 고딕"/>
              </a:rPr>
              <a:t> 쓰는 이유</a:t>
            </a:r>
          </a:p>
          <a:p>
            <a:pPr marL="342900" indent="-342900">
              <a:buAutoNum type="arabicPeriod"/>
            </a:pPr>
            <a:endParaRPr lang="ko-KR" altLang="en-US">
              <a:ea typeface="맑은 고딕"/>
            </a:endParaRPr>
          </a:p>
          <a:p>
            <a:pPr marL="342900" indent="-342900">
              <a:buAutoNum type="arabicPeriod"/>
            </a:pPr>
            <a:r>
              <a:rPr lang="en-US" altLang="ko-KR" err="1">
                <a:ea typeface="맑은 고딕"/>
              </a:rPr>
              <a:t>기본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용어</a:t>
            </a:r>
            <a:r>
              <a:rPr lang="en-US" altLang="ko-KR">
                <a:ea typeface="맑은 고딕"/>
              </a:rPr>
              <a:t> &amp; </a:t>
            </a:r>
            <a:r>
              <a:rPr lang="en-US" altLang="ko-KR" err="1">
                <a:ea typeface="맑은 고딕"/>
              </a:rPr>
              <a:t>개념</a:t>
            </a:r>
            <a:r>
              <a:rPr lang="en-US" altLang="ko-KR">
                <a:ea typeface="맑은 고딕"/>
              </a:rPr>
              <a:t> </a:t>
            </a:r>
          </a:p>
          <a:p>
            <a:pPr marL="342900" indent="-342900">
              <a:buAutoNum type="arabicPeriod"/>
            </a:pPr>
            <a:endParaRPr lang="en-US" altLang="ko-KR">
              <a:ea typeface="맑은 고딕"/>
            </a:endParaRPr>
          </a:p>
          <a:p>
            <a:pPr marL="342900" indent="-342900">
              <a:buAutoNum type="arabicPeriod"/>
            </a:pPr>
            <a:r>
              <a:rPr lang="en-US" altLang="ko-KR" err="1">
                <a:ea typeface="맑은 고딕"/>
              </a:rPr>
              <a:t>검색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작동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원리</a:t>
            </a:r>
            <a:r>
              <a:rPr lang="en-US" altLang="ko-KR">
                <a:ea typeface="맑은 고딕"/>
              </a:rPr>
              <a:t>  </a:t>
            </a:r>
          </a:p>
          <a:p>
            <a:pPr marL="342900" indent="-342900">
              <a:buAutoNum type="arabicPeriod"/>
            </a:pPr>
            <a:endParaRPr lang="en-US" altLang="ko-KR">
              <a:ea typeface="맑은 고딕"/>
            </a:endParaRPr>
          </a:p>
          <a:p>
            <a:pPr marL="342900" indent="-342900">
              <a:buAutoNum type="arabicPeriod"/>
            </a:pPr>
            <a:endParaRPr lang="en-US" altLang="ko-KR">
              <a:ea typeface="맑은 고딕"/>
            </a:endParaRPr>
          </a:p>
          <a:p>
            <a:pPr marL="342900" indent="-342900">
              <a:buAutoNum type="arabicPeriod"/>
            </a:pPr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5450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FA1D5D-CC51-F7C4-7F9F-427B40338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39" y="3279492"/>
            <a:ext cx="3225627" cy="2624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FF4849-C91C-A68B-E182-EAB11707B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32" y="3369139"/>
            <a:ext cx="4302161" cy="2636765"/>
          </a:xfrm>
          <a:prstGeom prst="rect">
            <a:avLst/>
          </a:prstGeom>
        </p:spPr>
      </p:pic>
      <p:pic>
        <p:nvPicPr>
          <p:cNvPr id="1030" name="Picture 6" descr="post-thumbnail">
            <a:extLst>
              <a:ext uri="{FF2B5EF4-FFF2-40B4-BE49-F238E27FC236}">
                <a16:creationId xmlns:a16="http://schemas.microsoft.com/office/drawing/2014/main" id="{3EC2AA1B-5241-A030-5AB0-E4EBA1B3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327" y="2071864"/>
            <a:ext cx="2237666" cy="130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55A369-06F2-9349-3763-4CF3A26BED8C}"/>
              </a:ext>
            </a:extLst>
          </p:cNvPr>
          <p:cNvSpPr txBox="1"/>
          <p:nvPr/>
        </p:nvSpPr>
        <p:spPr>
          <a:xfrm>
            <a:off x="1274633" y="2452468"/>
            <a:ext cx="70661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>
                <a:solidFill>
                  <a:srgbClr val="343741"/>
                </a:solidFill>
                <a:effectLst/>
                <a:latin typeface="Inter"/>
              </a:rPr>
              <a:t>텍스트</a:t>
            </a:r>
            <a:r>
              <a:rPr lang="en-US" altLang="ko-KR" b="0" i="0">
                <a:solidFill>
                  <a:srgbClr val="343741"/>
                </a:solidFill>
                <a:effectLst/>
                <a:latin typeface="Inter"/>
              </a:rPr>
              <a:t>, </a:t>
            </a:r>
            <a:r>
              <a:rPr lang="ko-KR" altLang="en-US" b="0" i="0">
                <a:solidFill>
                  <a:srgbClr val="343741"/>
                </a:solidFill>
                <a:effectLst/>
                <a:latin typeface="Inter"/>
              </a:rPr>
              <a:t>숫자</a:t>
            </a:r>
            <a:r>
              <a:rPr lang="en-US" altLang="ko-KR" b="0" i="0">
                <a:solidFill>
                  <a:srgbClr val="343741"/>
                </a:solidFill>
                <a:effectLst/>
                <a:latin typeface="Inter"/>
              </a:rPr>
              <a:t>, </a:t>
            </a:r>
            <a:r>
              <a:rPr lang="ko-KR" altLang="en-US" b="0" i="0">
                <a:solidFill>
                  <a:srgbClr val="343741"/>
                </a:solidFill>
                <a:effectLst/>
                <a:latin typeface="Inter"/>
              </a:rPr>
              <a:t>위치 기반 정보</a:t>
            </a:r>
            <a:r>
              <a:rPr lang="en-US" altLang="ko-KR" b="0" i="0">
                <a:solidFill>
                  <a:srgbClr val="343741"/>
                </a:solidFill>
                <a:effectLst/>
                <a:latin typeface="Inter"/>
              </a:rPr>
              <a:t>, </a:t>
            </a:r>
            <a:r>
              <a:rPr lang="ko-KR" altLang="en-US" b="0" i="0">
                <a:solidFill>
                  <a:srgbClr val="343741"/>
                </a:solidFill>
                <a:effectLst/>
                <a:latin typeface="Inter"/>
              </a:rPr>
              <a:t>정형 및 비정형 데이터 등 </a:t>
            </a:r>
            <a:endParaRPr lang="en-US" altLang="ko-KR" b="0" i="0">
              <a:solidFill>
                <a:srgbClr val="343741"/>
              </a:solidFill>
              <a:effectLst/>
              <a:latin typeface="Inter"/>
            </a:endParaRPr>
          </a:p>
          <a:p>
            <a:r>
              <a:rPr lang="ko-KR" altLang="en-US" b="0" i="0">
                <a:solidFill>
                  <a:srgbClr val="343741"/>
                </a:solidFill>
                <a:effectLst/>
                <a:latin typeface="Inter"/>
              </a:rPr>
              <a:t>모든 유형의 데이터를 위한 무료 </a:t>
            </a:r>
            <a:r>
              <a:rPr lang="ko-KR" altLang="en-US" b="1" i="0">
                <a:solidFill>
                  <a:srgbClr val="343741"/>
                </a:solidFill>
                <a:effectLst/>
                <a:latin typeface="Inter"/>
              </a:rPr>
              <a:t>검색 및 분석 엔진</a:t>
            </a:r>
            <a:endParaRPr lang="ko-KR" altLang="en-US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76F923-33CE-958A-4178-4BA16CB0F646}"/>
              </a:ext>
            </a:extLst>
          </p:cNvPr>
          <p:cNvSpPr txBox="1"/>
          <p:nvPr/>
        </p:nvSpPr>
        <p:spPr>
          <a:xfrm>
            <a:off x="1274633" y="17957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/>
              <a:t>Elastic Search</a:t>
            </a:r>
            <a:r>
              <a:rPr lang="ko-KR" altLang="en-US" sz="2400" b="1"/>
              <a:t>란</a:t>
            </a:r>
            <a:r>
              <a:rPr lang="en-US" altLang="ko-KR" sz="2400" b="1"/>
              <a:t>? 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4162157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E3DFFD-B0CB-8D28-FDE0-9A148A02B518}"/>
              </a:ext>
            </a:extLst>
          </p:cNvPr>
          <p:cNvSpPr txBox="1"/>
          <p:nvPr/>
        </p:nvSpPr>
        <p:spPr>
          <a:xfrm>
            <a:off x="1391920" y="192085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err="1"/>
              <a:t>엘라스틱</a:t>
            </a:r>
            <a:r>
              <a:rPr lang="ko-KR" altLang="en-US" sz="2400" b="1"/>
              <a:t> </a:t>
            </a:r>
            <a:r>
              <a:rPr lang="ko-KR" altLang="en-US" sz="2400" b="1" err="1"/>
              <a:t>서치</a:t>
            </a:r>
            <a:r>
              <a:rPr lang="en-US" altLang="ko-KR" sz="2400" b="1"/>
              <a:t> </a:t>
            </a:r>
            <a:r>
              <a:rPr lang="ko-KR" altLang="en-US" sz="2400" b="1"/>
              <a:t>왜 쓸까</a:t>
            </a:r>
            <a:r>
              <a:rPr lang="en-US" altLang="ko-KR" sz="2400" b="1"/>
              <a:t>?</a:t>
            </a:r>
            <a:endParaRPr lang="ko-KR" altLang="en-US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046D1-072B-E1E7-ED1D-77FCBF32361D}"/>
              </a:ext>
            </a:extLst>
          </p:cNvPr>
          <p:cNvSpPr txBox="1"/>
          <p:nvPr/>
        </p:nvSpPr>
        <p:spPr>
          <a:xfrm>
            <a:off x="1391920" y="2743815"/>
            <a:ext cx="8247529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ea typeface="맑은 고딕"/>
              </a:rPr>
              <a:t>빠르다</a:t>
            </a:r>
          </a:p>
          <a:p>
            <a:r>
              <a:rPr lang="ko-KR" altLang="en-US" sz="2400" dirty="0">
                <a:ea typeface="맑은 고딕"/>
              </a:rPr>
              <a:t>: </a:t>
            </a:r>
            <a:r>
              <a:rPr lang="ko-KR" altLang="en-US" dirty="0">
                <a:ea typeface="맑은 고딕"/>
              </a:rPr>
              <a:t>인덱싱 기법</a:t>
            </a:r>
          </a:p>
          <a:p>
            <a:endParaRPr lang="ko-KR" altLang="en-US">
              <a:solidFill>
                <a:srgbClr val="000000"/>
              </a:solidFill>
              <a:latin typeface="맑은 고딕" panose="020F0502020204030204"/>
              <a:ea typeface="맑은 고딕"/>
            </a:endParaRPr>
          </a:p>
          <a:p>
            <a:endParaRPr lang="ko-KR" altLang="en-US">
              <a:solidFill>
                <a:srgbClr val="000000"/>
              </a:solidFill>
              <a:latin typeface="맑은 고딕" panose="020F0502020204030204"/>
              <a:ea typeface="맑은 고딕"/>
            </a:endParaRPr>
          </a:p>
          <a:p>
            <a:r>
              <a:rPr lang="ko-KR" altLang="en-US" sz="2400" dirty="0">
                <a:solidFill>
                  <a:srgbClr val="000000"/>
                </a:solidFill>
                <a:latin typeface="Malgun Gothic"/>
                <a:ea typeface="Malgun Gothic"/>
              </a:rPr>
              <a:t>- </a:t>
            </a:r>
            <a:r>
              <a:rPr lang="ko-KR" sz="2400" dirty="0">
                <a:ea typeface="+mn-lt"/>
                <a:cs typeface="+mn-lt"/>
              </a:rPr>
              <a:t>전문(</a:t>
            </a:r>
            <a:r>
              <a:rPr lang="ko-KR" sz="2400" dirty="0" err="1">
                <a:ea typeface="+mn-lt"/>
                <a:cs typeface="+mn-lt"/>
              </a:rPr>
              <a:t>Full-text</a:t>
            </a:r>
            <a:r>
              <a:rPr lang="ko-KR" sz="2400" dirty="0">
                <a:ea typeface="+mn-lt"/>
                <a:cs typeface="+mn-lt"/>
              </a:rPr>
              <a:t>)검색에 용이하다</a:t>
            </a:r>
            <a:endParaRPr lang="ko-KR" sz="24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r>
              <a:rPr lang="en-US" altLang="ko-KR" sz="2400" dirty="0">
                <a:solidFill>
                  <a:srgbClr val="000000"/>
                </a:solidFill>
                <a:latin typeface="맑은 고딕" panose="020F0502020204030204"/>
                <a:ea typeface="맑은 고딕"/>
              </a:rPr>
              <a:t>:</a:t>
            </a:r>
            <a:r>
              <a:rPr lang="ko-KR" dirty="0">
                <a:solidFill>
                  <a:srgbClr val="000000"/>
                </a:solidFill>
                <a:latin typeface="맑은 고딕" panose="020F0502020204030204"/>
                <a:ea typeface="맑은 고딕"/>
              </a:rPr>
              <a:t> 다양한 글의 </a:t>
            </a:r>
            <a:r>
              <a:rPr lang="ko-KR" b="1" dirty="0">
                <a:solidFill>
                  <a:srgbClr val="000000"/>
                </a:solidFill>
                <a:latin typeface="맑은 고딕" panose="020F0502020204030204"/>
                <a:ea typeface="맑은 고딕"/>
              </a:rPr>
              <a:t>전체 </a:t>
            </a:r>
            <a:r>
              <a:rPr lang="ko-KR" altLang="en-US" b="1" dirty="0">
                <a:solidFill>
                  <a:srgbClr val="000000"/>
                </a:solidFill>
                <a:latin typeface="맑은 고딕" panose="020F0502020204030204"/>
                <a:ea typeface="맑은 고딕"/>
              </a:rPr>
              <a:t>내용(일반 문장 ~ 뉴스, 논문) </a:t>
            </a:r>
            <a:endParaRPr lang="ko-KR" b="1" dirty="0">
              <a:solidFill>
                <a:srgbClr val="000000"/>
              </a:solidFill>
              <a:latin typeface="맑은 고딕" panose="020F0502020204030204"/>
              <a:ea typeface="맑은 고딕"/>
            </a:endParaRPr>
          </a:p>
          <a:p>
            <a:pPr marL="285750" indent="-285750">
              <a:buFont typeface="Calibri"/>
              <a:buChar char="-"/>
            </a:pPr>
            <a:endParaRPr lang="ko-KR" altLang="en-US" sz="2400">
              <a:solidFill>
                <a:srgbClr val="000000"/>
              </a:solidFill>
              <a:latin typeface="맑은 고딕" panose="020F0502020204030204"/>
              <a:ea typeface="맑은 고딕"/>
            </a:endParaRPr>
          </a:p>
          <a:p>
            <a:pPr marL="285750" indent="-285750">
              <a:buFontTx/>
              <a:buChar char="-"/>
            </a:pPr>
            <a:endParaRPr lang="en-US" altLang="ko-KR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285750" indent="-285750">
              <a:buChar char="-"/>
            </a:pPr>
            <a:endParaRPr lang="en-US" altLang="ko-KR" b="1">
              <a:solidFill>
                <a:srgbClr val="343741"/>
              </a:solidFill>
              <a:latin typeface="Inter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325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EA60FB-86B0-4DDB-06F3-FC214A3665D8}"/>
              </a:ext>
            </a:extLst>
          </p:cNvPr>
          <p:cNvSpPr txBox="1"/>
          <p:nvPr/>
        </p:nvSpPr>
        <p:spPr>
          <a:xfrm>
            <a:off x="1082488" y="880782"/>
            <a:ext cx="472664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 b="1" err="1">
                <a:ea typeface="맑은 고딕"/>
              </a:rPr>
              <a:t>엘라스틱</a:t>
            </a:r>
            <a:r>
              <a:rPr lang="ko-KR" sz="2400" b="1">
                <a:ea typeface="맑은 고딕"/>
              </a:rPr>
              <a:t> </a:t>
            </a:r>
            <a:r>
              <a:rPr lang="ko-KR" sz="2400" b="1" err="1">
                <a:ea typeface="맑은 고딕"/>
              </a:rPr>
              <a:t>서치</a:t>
            </a:r>
            <a:r>
              <a:rPr lang="en-US" altLang="ko-KR" sz="2400" b="1">
                <a:ea typeface="맑은 고딕"/>
              </a:rPr>
              <a:t> </a:t>
            </a:r>
            <a:r>
              <a:rPr lang="ko-KR" sz="2400" b="1">
                <a:ea typeface="맑은 고딕"/>
              </a:rPr>
              <a:t>왜 쓸까</a:t>
            </a:r>
            <a:r>
              <a:rPr lang="en-US" altLang="ko-KR" sz="2400" b="1">
                <a:ea typeface="맑은 고딕"/>
              </a:rPr>
              <a:t>?</a:t>
            </a:r>
          </a:p>
          <a:p>
            <a:r>
              <a:rPr lang="en-US" altLang="ko-KR" sz="2400" b="1">
                <a:ea typeface="맑은 고딕"/>
              </a:rPr>
              <a:t>: </a:t>
            </a:r>
            <a:r>
              <a:rPr lang="en-US" altLang="ko-KR" sz="2400" b="1" err="1">
                <a:ea typeface="맑은 고딕"/>
              </a:rPr>
              <a:t>분산</a:t>
            </a:r>
            <a:r>
              <a:rPr lang="en-US" altLang="ko-KR" sz="2400" b="1">
                <a:ea typeface="맑은 고딕"/>
              </a:rPr>
              <a:t> </a:t>
            </a:r>
            <a:r>
              <a:rPr lang="en-US" altLang="ko-KR" sz="2400" err="1">
                <a:ea typeface="맑은 고딕"/>
              </a:rPr>
              <a:t>검색</a:t>
            </a:r>
            <a:r>
              <a:rPr lang="en-US" altLang="ko-KR" sz="2400">
                <a:ea typeface="맑은 고딕"/>
              </a:rPr>
              <a:t> </a:t>
            </a:r>
            <a:r>
              <a:rPr lang="en-US" altLang="ko-KR" sz="2400" err="1">
                <a:ea typeface="맑은 고딕"/>
              </a:rPr>
              <a:t>엔진</a:t>
            </a:r>
            <a:endParaRPr lang="en-US" altLang="ko-KR" sz="2400">
              <a:ea typeface="맑은 고딕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82234CE2-73AC-4B03-05EA-B7446FBB3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665" y="1829750"/>
            <a:ext cx="8256493" cy="33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51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A760A5-B851-0C24-2253-B4F9EEAEBC22}"/>
              </a:ext>
            </a:extLst>
          </p:cNvPr>
          <p:cNvSpPr txBox="1"/>
          <p:nvPr/>
        </p:nvSpPr>
        <p:spPr>
          <a:xfrm>
            <a:off x="896469" y="767604"/>
            <a:ext cx="561414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 b="1" err="1">
                <a:ea typeface="+mn-lt"/>
                <a:cs typeface="+mn-lt"/>
              </a:rPr>
              <a:t>엘라스틱</a:t>
            </a:r>
            <a:r>
              <a:rPr lang="ko-KR" sz="2400" b="1">
                <a:ea typeface="+mn-lt"/>
                <a:cs typeface="+mn-lt"/>
              </a:rPr>
              <a:t> </a:t>
            </a:r>
            <a:r>
              <a:rPr lang="ko-KR" sz="2400" b="1" err="1">
                <a:ea typeface="+mn-lt"/>
                <a:cs typeface="+mn-lt"/>
              </a:rPr>
              <a:t>서치</a:t>
            </a:r>
            <a:r>
              <a:rPr lang="en-US" sz="2400" b="1">
                <a:ea typeface="+mn-lt"/>
                <a:cs typeface="+mn-lt"/>
              </a:rPr>
              <a:t> </a:t>
            </a:r>
            <a:r>
              <a:rPr lang="ko-KR" sz="2400" b="1">
                <a:ea typeface="+mn-lt"/>
                <a:cs typeface="+mn-lt"/>
              </a:rPr>
              <a:t>왜 쓸까</a:t>
            </a:r>
            <a:r>
              <a:rPr lang="en-US" b="1">
                <a:ea typeface="+mn-lt"/>
                <a:cs typeface="+mn-lt"/>
              </a:rPr>
              <a:t>?</a:t>
            </a:r>
          </a:p>
          <a:p>
            <a:endParaRPr lang="en-US" altLang="ko-KR" b="1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-</a:t>
            </a:r>
            <a:r>
              <a:rPr lang="ko-KR" altLang="en-US" sz="2400">
                <a:ea typeface="+mn-lt"/>
                <a:cs typeface="+mn-lt"/>
              </a:rPr>
              <a:t>분산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ko-KR" altLang="en-US" sz="2400">
                <a:ea typeface="+mn-lt"/>
                <a:cs typeface="+mn-lt"/>
              </a:rPr>
              <a:t>검색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ko-KR" altLang="en-US" sz="2400">
                <a:ea typeface="+mn-lt"/>
                <a:cs typeface="+mn-lt"/>
              </a:rPr>
              <a:t>엔진</a:t>
            </a:r>
          </a:p>
          <a:p>
            <a:r>
              <a:rPr lang="ko-KR" altLang="en-US">
                <a:ea typeface="+mn-lt"/>
                <a:cs typeface="+mn-lt"/>
              </a:rPr>
              <a:t>1. 분산처리 가능 (</a:t>
            </a:r>
            <a:r>
              <a:rPr lang="ko-KR" altLang="en-US" b="1">
                <a:ea typeface="+mn-lt"/>
                <a:cs typeface="+mn-lt"/>
              </a:rPr>
              <a:t>빅데이터 처리 용이</a:t>
            </a:r>
            <a:r>
              <a:rPr lang="ko-KR" altLang="en-US">
                <a:ea typeface="+mn-lt"/>
                <a:cs typeface="+mn-lt"/>
              </a:rPr>
              <a:t>)</a:t>
            </a:r>
            <a:endParaRPr lang="ko-KR">
              <a:ea typeface="+mn-lt"/>
              <a:cs typeface="+mn-lt"/>
            </a:endParaRPr>
          </a:p>
        </p:txBody>
      </p:sp>
      <p:pic>
        <p:nvPicPr>
          <p:cNvPr id="5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91D7BC3-1009-0F40-543F-3D537AE79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4" y="2095776"/>
            <a:ext cx="4412876" cy="3170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A9FB36-DDD3-5791-626F-5FDD3B30EF72}"/>
              </a:ext>
            </a:extLst>
          </p:cNvPr>
          <p:cNvSpPr txBox="1"/>
          <p:nvPr/>
        </p:nvSpPr>
        <p:spPr>
          <a:xfrm>
            <a:off x="5782236" y="1792940"/>
            <a:ext cx="553010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latin typeface="Malgun Gothic"/>
                <a:ea typeface="Malgun Gothic"/>
              </a:rPr>
              <a:t>2. </a:t>
            </a:r>
            <a:r>
              <a:rPr lang="ko-KR" altLang="en-US">
                <a:latin typeface="Malgun Gothic"/>
                <a:ea typeface="Malgun Gothic"/>
              </a:rPr>
              <a:t>고가용성</a:t>
            </a:r>
            <a:r>
              <a:rPr lang="ko-KR" b="1">
                <a:latin typeface="Malgun Gothic"/>
                <a:ea typeface="Malgun Gothic"/>
              </a:rPr>
              <a:t>(시스템 장애 대비 용이)</a:t>
            </a:r>
            <a:endParaRPr lang="ko-KR" b="1">
              <a:ea typeface="+mn-lt"/>
              <a:cs typeface="+mn-lt"/>
            </a:endParaRPr>
          </a:p>
          <a:p>
            <a:r>
              <a:rPr lang="ko-KR" altLang="en-US" b="1" err="1">
                <a:latin typeface="Malgun Gothic"/>
                <a:ea typeface="Malgun Gothic"/>
              </a:rPr>
              <a:t>샤드의</a:t>
            </a:r>
            <a:r>
              <a:rPr lang="ko-KR" altLang="en-US" b="1">
                <a:latin typeface="Malgun Gothic"/>
                <a:ea typeface="Malgun Gothic"/>
              </a:rPr>
              <a:t> 복제</a:t>
            </a:r>
            <a:endParaRPr lang="ko-KR" b="1">
              <a:latin typeface="Malgun Gothic"/>
              <a:ea typeface="Malgun Gothic"/>
            </a:endParaRPr>
          </a:p>
          <a:p>
            <a:endParaRPr lang="ko-KR" b="1">
              <a:latin typeface="Malgun Gothic"/>
              <a:ea typeface="Malgun Gothic"/>
            </a:endParaRPr>
          </a:p>
          <a:p>
            <a:endParaRPr lang="ko-KR" altLang="en-US">
              <a:ea typeface="맑은 고딕"/>
            </a:endParaRPr>
          </a:p>
        </p:txBody>
      </p:sp>
      <p:pic>
        <p:nvPicPr>
          <p:cNvPr id="9" name="그림 5">
            <a:extLst>
              <a:ext uri="{FF2B5EF4-FFF2-40B4-BE49-F238E27FC236}">
                <a16:creationId xmlns:a16="http://schemas.microsoft.com/office/drawing/2014/main" id="{F1CD951E-0A41-6EB6-0EDB-13CA41B31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047" y="2388029"/>
            <a:ext cx="4289611" cy="2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20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E11381-ADF0-323B-48E2-C81202810BAA}"/>
              </a:ext>
            </a:extLst>
          </p:cNvPr>
          <p:cNvSpPr txBox="1"/>
          <p:nvPr/>
        </p:nvSpPr>
        <p:spPr>
          <a:xfrm>
            <a:off x="903194" y="779929"/>
            <a:ext cx="759534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latin typeface="Malgun Gothic"/>
                <a:ea typeface="Malgun Gothic"/>
              </a:rPr>
              <a:t>요청과 응답 : REST API </a:t>
            </a:r>
          </a:p>
          <a:p>
            <a:endParaRPr lang="ko-KR" altLang="en-US">
              <a:latin typeface="Malgun Gothic"/>
              <a:ea typeface="Malgun Gothic"/>
            </a:endParaRPr>
          </a:p>
          <a:p>
            <a:endParaRPr lang="ko-KR" altLang="en-US">
              <a:ea typeface="맑은 고딕"/>
            </a:endParaRPr>
          </a:p>
        </p:txBody>
      </p:sp>
      <p:pic>
        <p:nvPicPr>
          <p:cNvPr id="5" name="그림 3">
            <a:extLst>
              <a:ext uri="{FF2B5EF4-FFF2-40B4-BE49-F238E27FC236}">
                <a16:creationId xmlns:a16="http://schemas.microsoft.com/office/drawing/2014/main" id="{235A9B3F-C34C-42FB-B56D-60222A90C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450" y="284122"/>
            <a:ext cx="4475684" cy="2397335"/>
          </a:xfrm>
          <a:prstGeom prst="rect">
            <a:avLst/>
          </a:prstGeom>
        </p:spPr>
      </p:pic>
      <p:pic>
        <p:nvPicPr>
          <p:cNvPr id="4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CD1EA48-DFC0-8416-8E9D-ECE7C5929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92" y="3042958"/>
            <a:ext cx="3225287" cy="2130526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D7225D5-BF0E-7607-EC32-4B9AFCCC2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254" y="2932626"/>
            <a:ext cx="3825362" cy="2246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D65168-8812-A5E0-545E-7413ED928E6B}"/>
              </a:ext>
            </a:extLst>
          </p:cNvPr>
          <p:cNvSpPr txBox="1"/>
          <p:nvPr/>
        </p:nvSpPr>
        <p:spPr>
          <a:xfrm>
            <a:off x="2052483" y="5235677"/>
            <a:ext cx="18496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err="1">
                <a:ea typeface="맑은 고딕"/>
              </a:rPr>
              <a:t>Request</a:t>
            </a:r>
          </a:p>
          <a:p>
            <a:endParaRPr lang="ko-KR" altLang="en-US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F9ACB-5E8E-11A5-FDB2-7E905398EAD5}"/>
              </a:ext>
            </a:extLst>
          </p:cNvPr>
          <p:cNvSpPr txBox="1"/>
          <p:nvPr/>
        </p:nvSpPr>
        <p:spPr>
          <a:xfrm>
            <a:off x="7613854" y="5241822"/>
            <a:ext cx="25809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err="1">
                <a:ea typeface="맑은 고딕"/>
              </a:rPr>
              <a:t>Response</a:t>
            </a:r>
          </a:p>
          <a:p>
            <a:endParaRPr lang="ko-KR" altLang="en-US">
              <a:ea typeface="맑은 고딕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438ACED-2D43-2436-B828-C78713794061}"/>
              </a:ext>
            </a:extLst>
          </p:cNvPr>
          <p:cNvSpPr/>
          <p:nvPr/>
        </p:nvSpPr>
        <p:spPr>
          <a:xfrm>
            <a:off x="4756355" y="3631790"/>
            <a:ext cx="1388806" cy="921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435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C53B06-6CCA-E858-A727-2BDF2EA32415}"/>
              </a:ext>
            </a:extLst>
          </p:cNvPr>
          <p:cNvSpPr txBox="1"/>
          <p:nvPr/>
        </p:nvSpPr>
        <p:spPr>
          <a:xfrm>
            <a:off x="847165" y="813548"/>
            <a:ext cx="9982199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sz="2400">
              <a:latin typeface="Malgun Gothic"/>
              <a:ea typeface="맑은 고딕"/>
            </a:endParaRPr>
          </a:p>
          <a:p>
            <a:r>
              <a:rPr lang="ko-KR" altLang="en-US" sz="2400" b="1">
                <a:latin typeface="Malgun Gothic"/>
                <a:ea typeface="맑은 고딕"/>
                <a:cs typeface="Arial"/>
              </a:rPr>
              <a:t>도큐먼트란? </a:t>
            </a:r>
            <a:endParaRPr lang="ko-KR" sz="2400">
              <a:latin typeface="맑은 고딕" panose="020F0502020204030204"/>
              <a:ea typeface="Malgun Gothic"/>
              <a:cs typeface="Arial"/>
            </a:endParaRPr>
          </a:p>
          <a:p>
            <a:endParaRPr lang="ko-KR" altLang="en-US">
              <a:latin typeface="Arial"/>
              <a:ea typeface="+mn-lt"/>
              <a:cs typeface="Arial"/>
            </a:endParaRPr>
          </a:p>
          <a:p>
            <a:r>
              <a:rPr lang="ko-KR" err="1">
                <a:latin typeface="Arial"/>
                <a:ea typeface="+mn-lt"/>
                <a:cs typeface="Arial"/>
              </a:rPr>
              <a:t>엘라스틱</a:t>
            </a:r>
            <a:r>
              <a:rPr lang="ko-KR">
                <a:latin typeface="Arial"/>
                <a:ea typeface="+mn-lt"/>
                <a:cs typeface="Arial"/>
              </a:rPr>
              <a:t> 서치에서 데이터가 </a:t>
            </a:r>
            <a:r>
              <a:rPr lang="ko-KR" b="1">
                <a:latin typeface="Arial"/>
                <a:ea typeface="+mn-lt"/>
                <a:cs typeface="Arial"/>
              </a:rPr>
              <a:t>저장되는 기본 단위 </a:t>
            </a:r>
            <a:r>
              <a:rPr lang="en-US" altLang="ko-KR">
                <a:latin typeface="Arial"/>
                <a:ea typeface="+mn-lt"/>
                <a:cs typeface="Arial"/>
              </a:rPr>
              <a:t>(= </a:t>
            </a:r>
            <a:r>
              <a:rPr lang="en-US" altLang="ko-KR" err="1">
                <a:latin typeface="Arial"/>
                <a:ea typeface="+mn-lt"/>
                <a:cs typeface="Arial"/>
              </a:rPr>
              <a:t>RDBMS의</a:t>
            </a:r>
            <a:r>
              <a:rPr lang="en-US" altLang="ko-KR">
                <a:latin typeface="Arial"/>
                <a:ea typeface="+mn-lt"/>
                <a:cs typeface="Arial"/>
              </a:rPr>
              <a:t> row) </a:t>
            </a:r>
            <a:endParaRPr lang="ko-KR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pPr marL="285750" indent="-285750">
              <a:buFont typeface="Calibri"/>
              <a:buChar char="-"/>
            </a:pPr>
            <a:endParaRPr lang="ko-KR">
              <a:ea typeface="맑은 고딕"/>
            </a:endParaRPr>
          </a:p>
          <a:p>
            <a:endParaRPr lang="ko-KR" altLang="en-US">
              <a:ea typeface="맑은 고딕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8A95D522-FCB9-2A6D-7C82-96762386F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67" y="2326396"/>
            <a:ext cx="8365770" cy="1865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EF166-95FD-681C-7F86-C7623291B28A}"/>
              </a:ext>
            </a:extLst>
          </p:cNvPr>
          <p:cNvSpPr txBox="1"/>
          <p:nvPr/>
        </p:nvSpPr>
        <p:spPr>
          <a:xfrm>
            <a:off x="917653" y="4054216"/>
            <a:ext cx="60615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Arial"/>
              <a:ea typeface="맑은 고딕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n-US" altLang="ko-KR">
                <a:ea typeface="맑은 고딕"/>
                <a:cs typeface="Arial"/>
              </a:rPr>
              <a:t>Json </a:t>
            </a:r>
            <a:r>
              <a:rPr lang="ko-KR" altLang="en-US">
                <a:ea typeface="맑은 고딕"/>
                <a:cs typeface="Arial"/>
              </a:rPr>
              <a:t>형태</a:t>
            </a:r>
            <a:r>
              <a:rPr lang="en-US" altLang="ko-KR">
                <a:ea typeface="맑은 고딕"/>
                <a:cs typeface="Arial"/>
              </a:rPr>
              <a:t>​</a:t>
            </a:r>
            <a:endParaRPr lang="ko-KR"/>
          </a:p>
          <a:p>
            <a:pPr marL="285750" indent="-285750">
              <a:buFont typeface="Calibri"/>
              <a:buChar char="-"/>
            </a:pPr>
            <a:r>
              <a:rPr lang="ko-KR">
                <a:latin typeface="Arial"/>
                <a:ea typeface="맑은 고딕"/>
                <a:cs typeface="Arial"/>
              </a:rPr>
              <a:t>여러 </a:t>
            </a:r>
            <a:r>
              <a:rPr lang="ko-KR" altLang="en-US">
                <a:latin typeface="Arial"/>
                <a:ea typeface="맑은 고딕"/>
                <a:cs typeface="Arial"/>
              </a:rPr>
              <a:t>필드</a:t>
            </a:r>
            <a:r>
              <a:rPr lang="en-US" altLang="ko-KR">
                <a:latin typeface="Arial"/>
                <a:ea typeface="맑은 고딕"/>
                <a:cs typeface="Arial"/>
              </a:rPr>
              <a:t>(=</a:t>
            </a:r>
            <a:r>
              <a:rPr lang="en-US" altLang="ko-KR" err="1">
                <a:latin typeface="Arial"/>
                <a:ea typeface="맑은 고딕"/>
                <a:cs typeface="Arial"/>
              </a:rPr>
              <a:t>RDBMS의</a:t>
            </a:r>
            <a:r>
              <a:rPr lang="en-US" altLang="ko-KR">
                <a:latin typeface="Arial"/>
                <a:ea typeface="맑은 고딕"/>
                <a:cs typeface="Arial"/>
              </a:rPr>
              <a:t> column)</a:t>
            </a:r>
            <a:r>
              <a:rPr lang="ko-KR" altLang="en-US">
                <a:latin typeface="Arial"/>
                <a:ea typeface="맑은 고딕"/>
                <a:cs typeface="Arial"/>
              </a:rPr>
              <a:t>와</a:t>
            </a:r>
            <a:r>
              <a:rPr lang="ko-KR">
                <a:latin typeface="Arial"/>
                <a:ea typeface="맑은 고딕"/>
                <a:cs typeface="Arial"/>
              </a:rPr>
              <a:t> 값을 갖는다. </a:t>
            </a:r>
          </a:p>
          <a:p>
            <a:pPr marL="285750" indent="-285750">
              <a:buFont typeface="Calibri"/>
              <a:buChar char="-"/>
            </a:pPr>
            <a:r>
              <a:rPr lang="ko-KR" altLang="en-US" err="1">
                <a:latin typeface="Arial"/>
                <a:ea typeface="맑은 고딕"/>
                <a:cs typeface="Arial"/>
              </a:rPr>
              <a:t>Schemaless</a:t>
            </a:r>
          </a:p>
        </p:txBody>
      </p:sp>
    </p:spTree>
    <p:extLst>
      <p:ext uri="{BB962C8B-B14F-4D97-AF65-F5344CB8AC3E}">
        <p14:creationId xmlns:p14="http://schemas.microsoft.com/office/powerpoint/2010/main" val="2865381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584</Words>
  <Application>Microsoft Office PowerPoint</Application>
  <PresentationFormat>와이드스크린</PresentationFormat>
  <Paragraphs>139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-apple-system</vt:lpstr>
      <vt:lpstr>Inter</vt:lpstr>
      <vt:lpstr>Noto Sans CJK KR Medium</vt:lpstr>
      <vt:lpstr>Noto Sans CJK KR Regular</vt:lpstr>
      <vt:lpstr>Malgun Gothic</vt:lpstr>
      <vt:lpstr>Malgun Gothic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 SUYEON</dc:creator>
  <cp:lastModifiedBy>김민준</cp:lastModifiedBy>
  <cp:revision>190</cp:revision>
  <dcterms:created xsi:type="dcterms:W3CDTF">2021-11-26T17:49:23Z</dcterms:created>
  <dcterms:modified xsi:type="dcterms:W3CDTF">2023-02-13T06:00:47Z</dcterms:modified>
</cp:coreProperties>
</file>